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9" r:id="rId23"/>
    <p:sldId id="280" r:id="rId24"/>
    <p:sldId id="281" r:id="rId25"/>
    <p:sldId id="282" r:id="rId26"/>
    <p:sldId id="277" r:id="rId27"/>
    <p:sldId id="276" r:id="rId28"/>
  </p:sldIdLst>
  <p:sldSz cx="9144000" cy="5143500" type="screen16x9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588" y="-102"/>
      </p:cViewPr>
      <p:guideLst>
        <p:guide orient="horz" pos="1302"/>
        <p:guide pos="41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mi\Desktop\mmi\Interim%20reports\2013\Q4\Esitys\Performace%20by%20Quarter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Orders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Q1 2012</c:v>
                </c:pt>
                <c:pt idx="1">
                  <c:v>Q2 2012</c:v>
                </c:pt>
                <c:pt idx="2">
                  <c:v>Q3 2012</c:v>
                </c:pt>
                <c:pt idx="3">
                  <c:v>Q4 2012</c:v>
                </c:pt>
                <c:pt idx="4">
                  <c:v>Q1 2013</c:v>
                </c:pt>
                <c:pt idx="5">
                  <c:v>Q2 2013</c:v>
                </c:pt>
                <c:pt idx="6">
                  <c:v>Q3 2013</c:v>
                </c:pt>
                <c:pt idx="7">
                  <c:v>Q4 2013</c:v>
                </c:pt>
                <c:pt idx="8">
                  <c:v>Q1 2014</c:v>
                </c:pt>
                <c:pt idx="9">
                  <c:v>Q2 2014</c:v>
                </c:pt>
                <c:pt idx="10">
                  <c:v>Q3 2014</c:v>
                </c:pt>
                <c:pt idx="11">
                  <c:v>Q4 2014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55.7</c:v>
                </c:pt>
                <c:pt idx="1">
                  <c:v>68.599999999999994</c:v>
                </c:pt>
                <c:pt idx="2">
                  <c:v>74.3</c:v>
                </c:pt>
                <c:pt idx="3">
                  <c:v>66.099999999999994</c:v>
                </c:pt>
                <c:pt idx="4">
                  <c:v>58.7</c:v>
                </c:pt>
                <c:pt idx="5">
                  <c:v>65.599999999999994</c:v>
                </c:pt>
                <c:pt idx="6">
                  <c:v>76</c:v>
                </c:pt>
                <c:pt idx="7">
                  <c:v>82.7</c:v>
                </c:pt>
                <c:pt idx="8">
                  <c:v>68.599999999999994</c:v>
                </c:pt>
                <c:pt idx="9">
                  <c:v>70.599999999999994</c:v>
                </c:pt>
                <c:pt idx="10">
                  <c:v>68.8</c:v>
                </c:pt>
                <c:pt idx="11">
                  <c:v>87.1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Net sales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Q1 2012</c:v>
                </c:pt>
                <c:pt idx="1">
                  <c:v>Q2 2012</c:v>
                </c:pt>
                <c:pt idx="2">
                  <c:v>Q3 2012</c:v>
                </c:pt>
                <c:pt idx="3">
                  <c:v>Q4 2012</c:v>
                </c:pt>
                <c:pt idx="4">
                  <c:v>Q1 2013</c:v>
                </c:pt>
                <c:pt idx="5">
                  <c:v>Q2 2013</c:v>
                </c:pt>
                <c:pt idx="6">
                  <c:v>Q3 2013</c:v>
                </c:pt>
                <c:pt idx="7">
                  <c:v>Q4 2013</c:v>
                </c:pt>
                <c:pt idx="8">
                  <c:v>Q1 2014</c:v>
                </c:pt>
                <c:pt idx="9">
                  <c:v>Q2 2014</c:v>
                </c:pt>
                <c:pt idx="10">
                  <c:v>Q3 2014</c:v>
                </c:pt>
                <c:pt idx="11">
                  <c:v>Q4 2014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58.8</c:v>
                </c:pt>
                <c:pt idx="1">
                  <c:v>75.3</c:v>
                </c:pt>
                <c:pt idx="2">
                  <c:v>69.5</c:v>
                </c:pt>
                <c:pt idx="3">
                  <c:v>89.7</c:v>
                </c:pt>
                <c:pt idx="4">
                  <c:v>65.599999999999994</c:v>
                </c:pt>
                <c:pt idx="5">
                  <c:v>65.2</c:v>
                </c:pt>
                <c:pt idx="6">
                  <c:v>61.9</c:v>
                </c:pt>
                <c:pt idx="7">
                  <c:v>80.5</c:v>
                </c:pt>
                <c:pt idx="8">
                  <c:v>57.5</c:v>
                </c:pt>
                <c:pt idx="9">
                  <c:v>68.7</c:v>
                </c:pt>
                <c:pt idx="10">
                  <c:v>77.900000000000006</c:v>
                </c:pt>
                <c:pt idx="11">
                  <c:v>95.7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840128"/>
        <c:axId val="24384166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Order Book</c:v>
                </c:pt>
              </c:strCache>
            </c:strRef>
          </c:tx>
          <c:spPr>
            <a:ln w="34925">
              <a:solidFill>
                <a:srgbClr val="0066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Q1 2012</c:v>
                </c:pt>
                <c:pt idx="1">
                  <c:v>Q2 2012</c:v>
                </c:pt>
                <c:pt idx="2">
                  <c:v>Q3 2012</c:v>
                </c:pt>
                <c:pt idx="3">
                  <c:v>Q4 2012</c:v>
                </c:pt>
                <c:pt idx="4">
                  <c:v>Q1 2013</c:v>
                </c:pt>
                <c:pt idx="5">
                  <c:v>Q2 2013</c:v>
                </c:pt>
                <c:pt idx="6">
                  <c:v>Q3 2013</c:v>
                </c:pt>
                <c:pt idx="7">
                  <c:v>Q4 2013</c:v>
                </c:pt>
                <c:pt idx="8">
                  <c:v>Q1 2014</c:v>
                </c:pt>
                <c:pt idx="9">
                  <c:v>Q2 2014</c:v>
                </c:pt>
                <c:pt idx="10">
                  <c:v>Q3 2014</c:v>
                </c:pt>
                <c:pt idx="11">
                  <c:v>Q4 2014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131.1</c:v>
                </c:pt>
                <c:pt idx="1">
                  <c:v>124.5</c:v>
                </c:pt>
                <c:pt idx="2">
                  <c:v>129.19999999999999</c:v>
                </c:pt>
                <c:pt idx="3">
                  <c:v>105.6</c:v>
                </c:pt>
                <c:pt idx="4">
                  <c:v>98.6</c:v>
                </c:pt>
                <c:pt idx="5">
                  <c:v>99</c:v>
                </c:pt>
                <c:pt idx="6">
                  <c:v>115.1</c:v>
                </c:pt>
                <c:pt idx="7">
                  <c:v>122</c:v>
                </c:pt>
                <c:pt idx="8">
                  <c:v>144.69999999999999</c:v>
                </c:pt>
                <c:pt idx="9">
                  <c:v>146.80000000000001</c:v>
                </c:pt>
                <c:pt idx="10">
                  <c:v>137.69999999999999</c:v>
                </c:pt>
                <c:pt idx="11">
                  <c:v>129.19999999999999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840128"/>
        <c:axId val="243841664"/>
      </c:lineChart>
      <c:catAx>
        <c:axId val="243840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43841664"/>
        <c:crossesAt val="0"/>
        <c:auto val="1"/>
        <c:lblAlgn val="ctr"/>
        <c:lblOffset val="100"/>
        <c:noMultiLvlLbl val="0"/>
      </c:catAx>
      <c:valAx>
        <c:axId val="243841664"/>
        <c:scaling>
          <c:orientation val="minMax"/>
          <c:max val="15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4C4C4C"/>
                </a:solidFill>
              </a:defRPr>
            </a:pPr>
            <a:endParaRPr lang="en-US"/>
          </a:p>
        </c:txPr>
        <c:crossAx val="243840128"/>
        <c:crosses val="autoZero"/>
        <c:crossBetween val="between"/>
        <c:majorUnit val="3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solidFill>
                  <a:srgbClr val="4C4C4C"/>
                </a:solidFill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Weather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Q1/2012</c:v>
                </c:pt>
                <c:pt idx="1">
                  <c:v>Q2/2012</c:v>
                </c:pt>
                <c:pt idx="2">
                  <c:v>Q3/2012</c:v>
                </c:pt>
                <c:pt idx="3">
                  <c:v>Q4/2012</c:v>
                </c:pt>
                <c:pt idx="4">
                  <c:v>Q1/2013</c:v>
                </c:pt>
                <c:pt idx="5">
                  <c:v>Q2/2013</c:v>
                </c:pt>
                <c:pt idx="6">
                  <c:v>Q3/2013</c:v>
                </c:pt>
                <c:pt idx="7">
                  <c:v>Q4/2013</c:v>
                </c:pt>
                <c:pt idx="8">
                  <c:v>Q1/2014</c:v>
                </c:pt>
                <c:pt idx="9">
                  <c:v>Q2/2014</c:v>
                </c:pt>
                <c:pt idx="10">
                  <c:v>Q3/2014</c:v>
                </c:pt>
                <c:pt idx="11">
                  <c:v>Q4/2014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41</c:v>
                </c:pt>
                <c:pt idx="1">
                  <c:v>56.8</c:v>
                </c:pt>
                <c:pt idx="2">
                  <c:v>48.9</c:v>
                </c:pt>
                <c:pt idx="3">
                  <c:v>71.3</c:v>
                </c:pt>
                <c:pt idx="4">
                  <c:v>47.5</c:v>
                </c:pt>
                <c:pt idx="5">
                  <c:v>47.1</c:v>
                </c:pt>
                <c:pt idx="6">
                  <c:v>42.9</c:v>
                </c:pt>
                <c:pt idx="7">
                  <c:v>62.4</c:v>
                </c:pt>
                <c:pt idx="8">
                  <c:v>39.1</c:v>
                </c:pt>
                <c:pt idx="9">
                  <c:v>49.8</c:v>
                </c:pt>
                <c:pt idx="10">
                  <c:v>57.3</c:v>
                </c:pt>
                <c:pt idx="11">
                  <c:v>73.3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Controlled Environment</c:v>
                </c:pt>
              </c:strCache>
            </c:strRef>
          </c:tx>
          <c:spPr>
            <a:solidFill>
              <a:srgbClr val="B95927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Q1/2012</c:v>
                </c:pt>
                <c:pt idx="1">
                  <c:v>Q2/2012</c:v>
                </c:pt>
                <c:pt idx="2">
                  <c:v>Q3/2012</c:v>
                </c:pt>
                <c:pt idx="3">
                  <c:v>Q4/2012</c:v>
                </c:pt>
                <c:pt idx="4">
                  <c:v>Q1/2013</c:v>
                </c:pt>
                <c:pt idx="5">
                  <c:v>Q2/2013</c:v>
                </c:pt>
                <c:pt idx="6">
                  <c:v>Q3/2013</c:v>
                </c:pt>
                <c:pt idx="7">
                  <c:v>Q4/2013</c:v>
                </c:pt>
                <c:pt idx="8">
                  <c:v>Q1/2014</c:v>
                </c:pt>
                <c:pt idx="9">
                  <c:v>Q2/2014</c:v>
                </c:pt>
                <c:pt idx="10">
                  <c:v>Q3/2014</c:v>
                </c:pt>
                <c:pt idx="11">
                  <c:v>Q4/2014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17.7</c:v>
                </c:pt>
                <c:pt idx="1">
                  <c:v>18.5</c:v>
                </c:pt>
                <c:pt idx="2">
                  <c:v>20.8</c:v>
                </c:pt>
                <c:pt idx="3">
                  <c:v>18.3</c:v>
                </c:pt>
                <c:pt idx="4">
                  <c:v>18.100000000000001</c:v>
                </c:pt>
                <c:pt idx="5">
                  <c:v>18.100000000000001</c:v>
                </c:pt>
                <c:pt idx="6">
                  <c:v>19</c:v>
                </c:pt>
                <c:pt idx="7">
                  <c:v>18</c:v>
                </c:pt>
                <c:pt idx="8">
                  <c:v>18.3</c:v>
                </c:pt>
                <c:pt idx="9">
                  <c:v>18.899999999999999</c:v>
                </c:pt>
                <c:pt idx="10">
                  <c:v>20.6</c:v>
                </c:pt>
                <c:pt idx="11">
                  <c:v>22.3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44207616"/>
        <c:axId val="244209152"/>
      </c:barChart>
      <c:catAx>
        <c:axId val="244207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solidFill>
                  <a:srgbClr val="4C4C4C"/>
                </a:solidFill>
              </a:defRPr>
            </a:pPr>
            <a:endParaRPr lang="en-US"/>
          </a:p>
        </c:txPr>
        <c:crossAx val="244209152"/>
        <c:crosses val="autoZero"/>
        <c:auto val="1"/>
        <c:lblAlgn val="ctr"/>
        <c:lblOffset val="100"/>
        <c:noMultiLvlLbl val="0"/>
      </c:catAx>
      <c:valAx>
        <c:axId val="244209152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4C4C4C"/>
                </a:solidFill>
              </a:defRPr>
            </a:pPr>
            <a:endParaRPr lang="en-US"/>
          </a:p>
        </c:txPr>
        <c:crossAx val="244207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>
              <a:solidFill>
                <a:srgbClr val="4C4C4C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939401499497192E-2"/>
          <c:y val="7.74488188976378E-2"/>
          <c:w val="0.88100772309603459"/>
          <c:h val="0.7160569351907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Net sales</c:v>
                </c:pt>
              </c:strCache>
            </c:strRef>
          </c:tx>
          <c:spPr>
            <a:solidFill>
              <a:srgbClr val="00728F"/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Q1/13</c:v>
                </c:pt>
                <c:pt idx="1">
                  <c:v>Q2/13</c:v>
                </c:pt>
                <c:pt idx="2">
                  <c:v>Q3/13</c:v>
                </c:pt>
                <c:pt idx="3">
                  <c:v>Q4/13</c:v>
                </c:pt>
                <c:pt idx="4">
                  <c:v>Q1/14</c:v>
                </c:pt>
                <c:pt idx="5">
                  <c:v>Q2/14</c:v>
                </c:pt>
                <c:pt idx="6">
                  <c:v>Q3/14</c:v>
                </c:pt>
                <c:pt idx="7">
                  <c:v>Q4/14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65.599999999999994</c:v>
                </c:pt>
                <c:pt idx="1">
                  <c:v>65.2</c:v>
                </c:pt>
                <c:pt idx="2">
                  <c:v>61.9</c:v>
                </c:pt>
                <c:pt idx="3">
                  <c:v>80.5</c:v>
                </c:pt>
                <c:pt idx="4">
                  <c:v>57.5</c:v>
                </c:pt>
                <c:pt idx="5">
                  <c:v>68.7</c:v>
                </c:pt>
                <c:pt idx="6">
                  <c:v>77.900000000000006</c:v>
                </c:pt>
                <c:pt idx="7">
                  <c:v>95.7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1410048"/>
        <c:axId val="182984704"/>
      </c:barChart>
      <c:lineChart>
        <c:grouping val="standard"/>
        <c:varyColors val="0"/>
        <c:ser>
          <c:idx val="3"/>
          <c:order val="1"/>
          <c:tx>
            <c:strRef>
              <c:f>Sheet1!$A$3</c:f>
              <c:strCache>
                <c:ptCount val="1"/>
                <c:pt idx="0">
                  <c:v>Operating result %</c:v>
                </c:pt>
              </c:strCache>
            </c:strRef>
          </c:tx>
          <c:spPr>
            <a:ln w="50800">
              <a:solidFill>
                <a:srgbClr val="B95927"/>
              </a:solidFill>
            </a:ln>
          </c:spPr>
          <c:marker>
            <c:symbol val="none"/>
          </c:marker>
          <c:cat>
            <c:strRef>
              <c:f>Sheet1!$B$1:$I$1</c:f>
              <c:strCache>
                <c:ptCount val="8"/>
                <c:pt idx="0">
                  <c:v>Q1/13</c:v>
                </c:pt>
                <c:pt idx="1">
                  <c:v>Q2/13</c:v>
                </c:pt>
                <c:pt idx="2">
                  <c:v>Q3/13</c:v>
                </c:pt>
                <c:pt idx="3">
                  <c:v>Q4/13</c:v>
                </c:pt>
                <c:pt idx="4">
                  <c:v>Q1/14</c:v>
                </c:pt>
                <c:pt idx="5">
                  <c:v>Q2/14</c:v>
                </c:pt>
                <c:pt idx="6">
                  <c:v>Q3/14</c:v>
                </c:pt>
                <c:pt idx="7">
                  <c:v>Q4/14</c:v>
                </c:pt>
              </c:strCache>
            </c:strRef>
          </c:cat>
          <c:val>
            <c:numRef>
              <c:f>Sheet1!$B$3:$I$3</c:f>
              <c:numCache>
                <c:formatCode>0%</c:formatCode>
                <c:ptCount val="8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0.04</c:v>
                </c:pt>
                <c:pt idx="4">
                  <c:v>-0.06</c:v>
                </c:pt>
                <c:pt idx="5">
                  <c:v>0.03</c:v>
                </c:pt>
                <c:pt idx="6">
                  <c:v>0.16</c:v>
                </c:pt>
                <c:pt idx="7">
                  <c:v>0.156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987776"/>
        <c:axId val="182986240"/>
      </c:lineChart>
      <c:catAx>
        <c:axId val="181410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2984704"/>
        <c:crosses val="autoZero"/>
        <c:auto val="1"/>
        <c:lblAlgn val="ctr"/>
        <c:lblOffset val="100"/>
        <c:noMultiLvlLbl val="0"/>
      </c:catAx>
      <c:valAx>
        <c:axId val="182984704"/>
        <c:scaling>
          <c:orientation val="minMax"/>
          <c:min val="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4C4C4C"/>
                </a:solidFill>
              </a:defRPr>
            </a:pPr>
            <a:endParaRPr lang="en-US"/>
          </a:p>
        </c:txPr>
        <c:crossAx val="181410048"/>
        <c:crosses val="autoZero"/>
        <c:crossBetween val="between"/>
        <c:majorUnit val="10"/>
      </c:valAx>
      <c:valAx>
        <c:axId val="182986240"/>
        <c:scaling>
          <c:orientation val="minMax"/>
          <c:max val="0.30000000000000004"/>
          <c:min val="-0.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4C4C4C"/>
                </a:solidFill>
              </a:defRPr>
            </a:pPr>
            <a:endParaRPr lang="en-US"/>
          </a:p>
        </c:txPr>
        <c:crossAx val="182987776"/>
        <c:crosses val="max"/>
        <c:crossBetween val="between"/>
        <c:majorUnit val="0.1"/>
      </c:valAx>
      <c:catAx>
        <c:axId val="182987776"/>
        <c:scaling>
          <c:orientation val="minMax"/>
        </c:scaling>
        <c:delete val="1"/>
        <c:axPos val="b"/>
        <c:majorTickMark val="out"/>
        <c:minorTickMark val="none"/>
        <c:tickLblPos val="nextTo"/>
        <c:crossAx val="1829862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9051647366941306E-2"/>
          <c:y val="0.88524971831072641"/>
          <c:w val="0.9396835120785848"/>
          <c:h val="0.1115320008075913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 b="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sales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253.2</c:v>
                </c:pt>
                <c:pt idx="1">
                  <c:v>273.60000000000002</c:v>
                </c:pt>
                <c:pt idx="2">
                  <c:v>293.3</c:v>
                </c:pt>
                <c:pt idx="3">
                  <c:v>273.2</c:v>
                </c:pt>
                <c:pt idx="4">
                  <c:v>299.7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55494912"/>
        <c:axId val="55508992"/>
      </c:barChart>
      <c:catAx>
        <c:axId val="5549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508992"/>
        <c:crosses val="autoZero"/>
        <c:auto val="1"/>
        <c:lblAlgn val="ctr"/>
        <c:lblOffset val="100"/>
        <c:noMultiLvlLbl val="0"/>
      </c:catAx>
      <c:valAx>
        <c:axId val="55508992"/>
        <c:scaling>
          <c:orientation val="minMax"/>
          <c:max val="30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494912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400" b="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result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2013*</c:v>
                </c:pt>
                <c:pt idx="4">
                  <c:v>2014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11.8</c:v>
                </c:pt>
                <c:pt idx="1">
                  <c:v>16.100000000000001</c:v>
                </c:pt>
                <c:pt idx="2">
                  <c:v>30.2</c:v>
                </c:pt>
                <c:pt idx="3">
                  <c:v>18.100000000000001</c:v>
                </c:pt>
                <c:pt idx="4">
                  <c:v>26.4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55578624"/>
        <c:axId val="55580160"/>
      </c:barChart>
      <c:catAx>
        <c:axId val="5557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580160"/>
        <c:crosses val="autoZero"/>
        <c:auto val="1"/>
        <c:lblAlgn val="ctr"/>
        <c:lblOffset val="100"/>
        <c:noMultiLvlLbl val="0"/>
      </c:catAx>
      <c:valAx>
        <c:axId val="55580160"/>
        <c:scaling>
          <c:orientation val="minMax"/>
          <c:max val="3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578624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53255-3E20-4D94-BB2A-9E0D41939084}" type="datetimeFigureOut">
              <a:rPr lang="en-US" smtClean="0"/>
              <a:t>2015-02-12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AD3B0-5891-4E58-8284-B2DBCFDD1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27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1FAD8-5731-4553-801D-565A99634306}" type="datetimeFigureOut">
              <a:rPr lang="en-US" smtClean="0"/>
              <a:t>2015-02-12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040D-40DD-44DD-BFCC-87A4127D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0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E040D-40DD-44DD-BFCC-87A4127DAC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3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E040D-40DD-44DD-BFCC-87A4127DAC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4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kansikuva 200 opt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3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12000" y="818099"/>
            <a:ext cx="7830000" cy="1687500"/>
          </a:xfrm>
        </p:spPr>
        <p:txBody>
          <a:bodyPr lIns="90000" tIns="46800" rIns="90000" bIns="46800"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12000" y="2573100"/>
            <a:ext cx="7830000" cy="607500"/>
          </a:xfrm>
        </p:spPr>
        <p:txBody>
          <a:bodyPr lIns="90000" tIns="46800" rIns="90000" bIns="4680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pic>
        <p:nvPicPr>
          <p:cNvPr id="9" name="Picture 3" descr="VAISALA_Logo_Negative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496" y="3579862"/>
            <a:ext cx="109220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3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001600" indent="0">
              <a:buNone/>
              <a:defRPr/>
            </a:lvl6pPr>
            <a:lvl7pPr marL="2365200" indent="0">
              <a:buNone/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8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kansikuva 200 optim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4"/>
          <a:stretch/>
        </p:blipFill>
        <p:spPr bwMode="auto">
          <a:xfrm>
            <a:off x="0" y="1461052"/>
            <a:ext cx="9144000" cy="267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12000" y="1547099"/>
            <a:ext cx="7830000" cy="1404000"/>
          </a:xfrm>
        </p:spPr>
        <p:txBody>
          <a:bodyPr lIns="90000" tIns="46800" rIns="90000" bIns="46800" anchor="b" anchorCtr="0"/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pic>
        <p:nvPicPr>
          <p:cNvPr id="5" name="Picture 3" descr="VAISALA_Logo_Negative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496" y="3579862"/>
            <a:ext cx="109220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010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000" y="1282500"/>
            <a:ext cx="3960000" cy="31752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00" y="1282500"/>
            <a:ext cx="3960000" cy="31752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4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00" y="1282500"/>
            <a:ext cx="3960000" cy="4860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00" y="1760819"/>
            <a:ext cx="3960000" cy="27000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086" y="1282500"/>
            <a:ext cx="3960000" cy="4860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086" y="1760819"/>
            <a:ext cx="3960000" cy="27000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6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9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69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kansikuva 200 optim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0" t="3378" r="2166" b="17937"/>
          <a:stretch/>
        </p:blipFill>
        <p:spPr bwMode="auto">
          <a:xfrm>
            <a:off x="267096" y="204716"/>
            <a:ext cx="8625385" cy="476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853200" y="1274400"/>
            <a:ext cx="7830000" cy="1404000"/>
          </a:xfrm>
        </p:spPr>
        <p:txBody>
          <a:bodyPr lIns="90000" tIns="46800" rIns="90000" bIns="46800" anchor="b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pic>
        <p:nvPicPr>
          <p:cNvPr id="5" name="Picture 3" descr="VAISALA_Logo_Negative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496" y="4361532"/>
            <a:ext cx="109220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09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P_uusi_alapalkki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4623"/>
            <a:ext cx="9144000" cy="54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8400" y="207900"/>
            <a:ext cx="8805600" cy="969300"/>
          </a:xfrm>
          <a:prstGeom prst="rect">
            <a:avLst/>
          </a:prstGeom>
        </p:spPr>
        <p:txBody>
          <a:bodyPr vert="horz" lIns="180000" tIns="180000" rIns="180000" bIns="72000" rtlCol="0" anchor="t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00" y="1282500"/>
            <a:ext cx="8100000" cy="317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8" name="Page"/>
          <p:cNvSpPr txBox="1"/>
          <p:nvPr/>
        </p:nvSpPr>
        <p:spPr bwMode="black">
          <a:xfrm>
            <a:off x="323528" y="4833001"/>
            <a:ext cx="24686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Page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11560" y="4833000"/>
            <a:ext cx="324000" cy="11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fld id="{20B0A570-0E46-4CE1-894D-18F5FB3BC9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617371" y="4833000"/>
            <a:ext cx="720000" cy="11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960376" y="4833000"/>
            <a:ext cx="3780000" cy="118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 bwMode="black">
          <a:xfrm>
            <a:off x="939912" y="4833001"/>
            <a:ext cx="49051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 © </a:t>
            </a:r>
            <a:r>
              <a:rPr lang="en-US" sz="800" b="1" baseline="0" dirty="0" smtClean="0">
                <a:solidFill>
                  <a:schemeClr val="bg1"/>
                </a:solidFill>
              </a:rPr>
              <a:t>Vaisala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3" descr="VAISALA_Logo_Negative cop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465" y="4782700"/>
            <a:ext cx="796999" cy="21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86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552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rgbClr val="4C4C4C"/>
          </a:solidFill>
          <a:latin typeface="+mn-lt"/>
          <a:ea typeface="+mn-ea"/>
          <a:cs typeface="+mn-cs"/>
        </a:defRPr>
      </a:lvl1pPr>
      <a:lvl2pPr marL="626400" indent="-18000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080000" indent="-180000" algn="l" defTabSz="914400" rtl="0" eaLnBrk="1" latinLnBrk="0" hangingPunct="1">
        <a:spcBef>
          <a:spcPts val="24"/>
        </a:spcBef>
        <a:buClr>
          <a:schemeClr val="accent2"/>
        </a:buClr>
        <a:buFont typeface="Times New Roman" pitchFamily="18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3pPr>
      <a:lvl4pPr marL="1450800" indent="-190800" algn="l" defTabSz="914400" rtl="0" eaLnBrk="1" latinLnBrk="0" hangingPunct="1">
        <a:spcBef>
          <a:spcPct val="20000"/>
        </a:spcBef>
        <a:buClr>
          <a:schemeClr val="accent2"/>
        </a:buClr>
        <a:buFont typeface="Times New Roman" pitchFamily="18" charset="0"/>
        <a:buChar char="–"/>
        <a:defRPr sz="1700" kern="1200">
          <a:solidFill>
            <a:srgbClr val="4C4C4C"/>
          </a:solidFill>
          <a:latin typeface="+mn-lt"/>
          <a:ea typeface="+mn-ea"/>
          <a:cs typeface="+mn-cs"/>
        </a:defRPr>
      </a:lvl4pPr>
      <a:lvl5pPr marL="1818000" indent="-190800" algn="l" defTabSz="914400" rtl="0" eaLnBrk="1" latinLnBrk="0" hangingPunct="1">
        <a:spcBef>
          <a:spcPts val="384"/>
        </a:spcBef>
        <a:buClr>
          <a:schemeClr val="accent2"/>
        </a:buClr>
        <a:buFont typeface="Times New Roman" pitchFamily="18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181600" indent="-180000" algn="l" defTabSz="914400" rtl="0" eaLnBrk="1" latinLnBrk="0" hangingPunct="1">
        <a:spcBef>
          <a:spcPts val="384"/>
        </a:spcBef>
        <a:buClr>
          <a:schemeClr val="accent2"/>
        </a:buClr>
        <a:buFont typeface="Times New Roman" pitchFamily="18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6pPr>
      <a:lvl7pPr marL="2545200" indent="-180000" algn="l" defTabSz="914400" rtl="0" eaLnBrk="1" latinLnBrk="0" hangingPunct="1">
        <a:spcBef>
          <a:spcPts val="384"/>
        </a:spcBef>
        <a:buClr>
          <a:schemeClr val="accent2"/>
        </a:buClr>
        <a:buFont typeface="Times New Roman" pitchFamily="18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7pPr>
      <a:lvl8pPr marL="2908800" indent="-180000" algn="l" defTabSz="914400" rtl="0" eaLnBrk="1" latinLnBrk="0" hangingPunct="1">
        <a:spcBef>
          <a:spcPts val="384"/>
        </a:spcBef>
        <a:buClr>
          <a:schemeClr val="accent2"/>
        </a:buClr>
        <a:buFont typeface="Times New Roman" pitchFamily="18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8pPr>
      <a:lvl9pPr marL="3272400" indent="-180000" algn="l" defTabSz="914400" rtl="0" eaLnBrk="1" latinLnBrk="0" hangingPunct="1">
        <a:spcBef>
          <a:spcPts val="384"/>
        </a:spcBef>
        <a:buClr>
          <a:schemeClr val="accent2"/>
        </a:buClr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tabLst>
                <a:tab pos="673100" algn="l"/>
              </a:tabLst>
            </a:pPr>
            <a:r>
              <a:rPr lang="en-US" dirty="0">
                <a:solidFill>
                  <a:srgbClr val="FFFFFF"/>
                </a:solidFill>
              </a:rPr>
              <a:t>Interim Report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January–December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Vaisala Corporation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February 12, 2015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590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in </a:t>
            </a:r>
            <a:r>
              <a:rPr lang="en-US" dirty="0" smtClean="0"/>
              <a:t>Q4/2014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2000" y="1131590"/>
            <a:ext cx="8442488" cy="3175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/>
              <a:t>Orders received EUR </a:t>
            </a:r>
            <a:r>
              <a:rPr lang="en-US" sz="1800" dirty="0" smtClean="0"/>
              <a:t>65.4 (64.1) </a:t>
            </a:r>
            <a:r>
              <a:rPr lang="en-US" sz="1800" dirty="0"/>
              <a:t>million, </a:t>
            </a:r>
            <a:r>
              <a:rPr lang="en-US" sz="1800" dirty="0" smtClean="0"/>
              <a:t>+2%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G</a:t>
            </a:r>
            <a:r>
              <a:rPr lang="en-US" sz="1800" dirty="0" smtClean="0"/>
              <a:t>rowth </a:t>
            </a:r>
            <a:r>
              <a:rPr lang="en-US" sz="1800" dirty="0"/>
              <a:t>came from all customer groups except Meteorology and New Weather </a:t>
            </a:r>
            <a:r>
              <a:rPr lang="en-US" sz="1800" dirty="0" smtClean="0"/>
              <a:t>Markets</a:t>
            </a:r>
          </a:p>
          <a:p>
            <a:pPr lvl="1"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Order book EUR </a:t>
            </a:r>
            <a:r>
              <a:rPr lang="en-US" sz="1800" dirty="0" smtClean="0"/>
              <a:t>123.7 (116.2) </a:t>
            </a:r>
            <a:r>
              <a:rPr lang="en-US" sz="1800" dirty="0"/>
              <a:t>million, </a:t>
            </a:r>
            <a:r>
              <a:rPr lang="en-US" sz="1800" dirty="0" smtClean="0"/>
              <a:t>+7%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Net sales EUR </a:t>
            </a:r>
            <a:r>
              <a:rPr lang="en-US" sz="1800" dirty="0" smtClean="0"/>
              <a:t>73.3 (62.4) </a:t>
            </a:r>
            <a:r>
              <a:rPr lang="en-US" sz="1800" dirty="0"/>
              <a:t>million, </a:t>
            </a:r>
            <a:r>
              <a:rPr lang="en-US" sz="1800" dirty="0" smtClean="0"/>
              <a:t>+17%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At comparable exchange rates net sales would have increased by </a:t>
            </a:r>
            <a:r>
              <a:rPr lang="en-US" sz="1800" dirty="0" smtClean="0"/>
              <a:t>14%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Growth </a:t>
            </a:r>
            <a:r>
              <a:rPr lang="en-US" sz="1800" dirty="0"/>
              <a:t>came from all customer groups except </a:t>
            </a:r>
            <a:r>
              <a:rPr lang="en-US" sz="1800" dirty="0" smtClean="0"/>
              <a:t>Airports 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N</a:t>
            </a:r>
            <a:r>
              <a:rPr lang="en-US" sz="1800" dirty="0" smtClean="0"/>
              <a:t>et </a:t>
            </a:r>
            <a:r>
              <a:rPr lang="en-US" sz="1800" dirty="0"/>
              <a:t>sales increased in all geographical areas except in </a:t>
            </a:r>
            <a:r>
              <a:rPr lang="en-US" sz="1800" dirty="0" smtClean="0"/>
              <a:t>Americas</a:t>
            </a:r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Operating </a:t>
            </a:r>
            <a:r>
              <a:rPr lang="en-US" sz="1800" dirty="0"/>
              <a:t>result EUR </a:t>
            </a:r>
            <a:r>
              <a:rPr lang="en-US" sz="1800" dirty="0" smtClean="0"/>
              <a:t>12.7 (7.6) </a:t>
            </a:r>
            <a:r>
              <a:rPr lang="en-US" sz="1800" dirty="0"/>
              <a:t>million, </a:t>
            </a:r>
            <a:r>
              <a:rPr lang="en-US" sz="1800" dirty="0" smtClean="0"/>
              <a:t>+66%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7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Controlled Environment in </a:t>
            </a:r>
            <a:r>
              <a:rPr lang="en-US" dirty="0" smtClean="0"/>
              <a:t>Q4/2014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" y="1131590"/>
            <a:ext cx="8100000" cy="3175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/>
              <a:t>Orders received EUR </a:t>
            </a:r>
            <a:r>
              <a:rPr lang="en-US" sz="1800" dirty="0" smtClean="0"/>
              <a:t>21.7 (18.6) </a:t>
            </a:r>
            <a:r>
              <a:rPr lang="en-US" sz="1800" dirty="0"/>
              <a:t>million, </a:t>
            </a:r>
            <a:r>
              <a:rPr lang="en-US" sz="1800" dirty="0" smtClean="0"/>
              <a:t>+17%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Growth </a:t>
            </a:r>
            <a:r>
              <a:rPr lang="en-US" sz="1800" dirty="0"/>
              <a:t>came from both customer groups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Order book EUR </a:t>
            </a:r>
            <a:r>
              <a:rPr lang="en-US" sz="1800" dirty="0" smtClean="0"/>
              <a:t>5.5 (5.8) </a:t>
            </a:r>
            <a:r>
              <a:rPr lang="en-US" sz="1800" dirty="0"/>
              <a:t>million, </a:t>
            </a:r>
            <a:r>
              <a:rPr lang="en-US" sz="1800" dirty="0" smtClean="0"/>
              <a:t>-5%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Net sales EUR </a:t>
            </a:r>
            <a:r>
              <a:rPr lang="en-US" sz="1800" dirty="0" smtClean="0"/>
              <a:t>22.3 (18.0) </a:t>
            </a:r>
            <a:r>
              <a:rPr lang="en-US" sz="1800" dirty="0"/>
              <a:t>million, </a:t>
            </a:r>
            <a:r>
              <a:rPr lang="en-US" sz="1800" dirty="0" smtClean="0"/>
              <a:t>+24% 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At comparable exchange rates net sales would have increased by </a:t>
            </a:r>
            <a:r>
              <a:rPr lang="en-US" sz="1800" dirty="0" smtClean="0"/>
              <a:t>20%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Growth </a:t>
            </a:r>
            <a:r>
              <a:rPr lang="en-US" sz="1800" dirty="0"/>
              <a:t>came from both customer </a:t>
            </a:r>
            <a:r>
              <a:rPr lang="en-US" sz="1800" dirty="0" smtClean="0"/>
              <a:t>groups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Net </a:t>
            </a:r>
            <a:r>
              <a:rPr lang="en-US" sz="1800" dirty="0"/>
              <a:t>sales </a:t>
            </a:r>
            <a:r>
              <a:rPr lang="en-US" sz="1800" dirty="0" smtClean="0"/>
              <a:t>improved in </a:t>
            </a:r>
            <a:r>
              <a:rPr lang="en-US" sz="1800" dirty="0"/>
              <a:t>all geographical </a:t>
            </a:r>
            <a:r>
              <a:rPr lang="en-US" sz="1800" dirty="0" smtClean="0"/>
              <a:t>areas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  <a:buClr>
                <a:srgbClr val="D15B05"/>
              </a:buClr>
            </a:pPr>
            <a:r>
              <a:rPr lang="en-US" sz="1800" dirty="0"/>
              <a:t>Operating result EUR </a:t>
            </a:r>
            <a:r>
              <a:rPr lang="en-US" sz="1800" dirty="0" smtClean="0"/>
              <a:t>3.9 (-3.5) million, +212%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R&amp;D Costs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9" name="Object 1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409103"/>
              </p:ext>
            </p:extLst>
          </p:nvPr>
        </p:nvGraphicFramePr>
        <p:xfrm>
          <a:off x="565150" y="915988"/>
          <a:ext cx="5348288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Worksheet" r:id="rId5" imgW="6734144" imgH="4533840" progId="Excel.Sheet.8">
                  <p:embed/>
                </p:oleObj>
              </mc:Choice>
              <mc:Fallback>
                <p:oleObj name="Worksheet" r:id="rId5" imgW="6734144" imgH="453384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15988"/>
                        <a:ext cx="5348288" cy="3600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037891" y="1059583"/>
            <a:ext cx="292659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80975" indent="-180975">
              <a:spcBef>
                <a:spcPct val="20000"/>
              </a:spcBef>
              <a:buClr>
                <a:srgbClr val="D15B05"/>
              </a:buCl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4C4C4C"/>
                </a:solidFill>
                <a:latin typeface="Arial"/>
              </a:rPr>
              <a:t>R&amp;D expenses </a:t>
            </a:r>
            <a:r>
              <a:rPr lang="en-US" sz="1600" dirty="0" smtClean="0">
                <a:solidFill>
                  <a:srgbClr val="4C4C4C"/>
                </a:solidFill>
                <a:latin typeface="Arial"/>
              </a:rPr>
              <a:t>were EUR 34.0 (28.9)  </a:t>
            </a:r>
            <a:r>
              <a:rPr lang="en-US" sz="1600" dirty="0">
                <a:solidFill>
                  <a:srgbClr val="4C4C4C"/>
                </a:solidFill>
                <a:latin typeface="Arial"/>
              </a:rPr>
              <a:t>million, </a:t>
            </a:r>
            <a:r>
              <a:rPr lang="en-US" sz="1600" dirty="0" smtClean="0">
                <a:solidFill>
                  <a:srgbClr val="4C4C4C"/>
                </a:solidFill>
                <a:latin typeface="Arial"/>
              </a:rPr>
              <a:t>11.3% (10.6%) </a:t>
            </a:r>
            <a:r>
              <a:rPr lang="en-US" sz="1600" dirty="0">
                <a:solidFill>
                  <a:srgbClr val="4C4C4C"/>
                </a:solidFill>
                <a:latin typeface="Arial"/>
              </a:rPr>
              <a:t>of net </a:t>
            </a:r>
            <a:r>
              <a:rPr lang="en-US" sz="1600" dirty="0" smtClean="0">
                <a:solidFill>
                  <a:srgbClr val="4C4C4C"/>
                </a:solidFill>
                <a:latin typeface="Arial"/>
              </a:rPr>
              <a:t>sales </a:t>
            </a:r>
          </a:p>
          <a:p>
            <a:pPr marL="361950" lvl="1" indent="-180975">
              <a:spcBef>
                <a:spcPct val="20000"/>
              </a:spcBef>
              <a:buClr>
                <a:srgbClr val="D15B05"/>
              </a:buClr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4C4C4C"/>
                </a:solidFill>
                <a:latin typeface="Arial"/>
              </a:rPr>
              <a:t>The increase was mainly due to R&amp;D expenses of the acquired companies, as well as investments in new offering development and renewing instrument portfolio</a:t>
            </a:r>
          </a:p>
          <a:p>
            <a:pPr marL="361950" lvl="1" indent="-180975">
              <a:spcBef>
                <a:spcPct val="20000"/>
              </a:spcBef>
              <a:buClr>
                <a:srgbClr val="D15B05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4C4C4C"/>
                </a:solidFill>
                <a:latin typeface="Arial"/>
              </a:rPr>
              <a:t>Weather 11.7% (11.2%) </a:t>
            </a:r>
            <a:r>
              <a:rPr lang="en-US" sz="1600" dirty="0">
                <a:solidFill>
                  <a:srgbClr val="4C4C4C"/>
                </a:solidFill>
                <a:latin typeface="Arial"/>
              </a:rPr>
              <a:t>of net </a:t>
            </a:r>
            <a:r>
              <a:rPr lang="en-US" sz="1600" dirty="0" smtClean="0">
                <a:solidFill>
                  <a:srgbClr val="4C4C4C"/>
                </a:solidFill>
                <a:latin typeface="Arial"/>
              </a:rPr>
              <a:t>sales</a:t>
            </a:r>
          </a:p>
          <a:p>
            <a:pPr marL="180975" indent="-180975">
              <a:spcBef>
                <a:spcPct val="20000"/>
              </a:spcBef>
              <a:buClr>
                <a:srgbClr val="D15B05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4C4C4C"/>
                </a:solidFill>
                <a:latin typeface="Arial"/>
              </a:rPr>
              <a:t>Controlled </a:t>
            </a:r>
            <a:r>
              <a:rPr lang="en-US" sz="1600" dirty="0">
                <a:solidFill>
                  <a:srgbClr val="4C4C4C"/>
                </a:solidFill>
                <a:latin typeface="Arial"/>
              </a:rPr>
              <a:t>Environment </a:t>
            </a:r>
            <a:r>
              <a:rPr lang="en-US" sz="1600" dirty="0" smtClean="0">
                <a:solidFill>
                  <a:srgbClr val="4C4C4C"/>
                </a:solidFill>
                <a:latin typeface="Arial"/>
              </a:rPr>
              <a:t>10.3% (8.9%) </a:t>
            </a:r>
            <a:r>
              <a:rPr lang="en-US" sz="1600" dirty="0">
                <a:solidFill>
                  <a:srgbClr val="4C4C4C"/>
                </a:solidFill>
                <a:latin typeface="Arial"/>
              </a:rPr>
              <a:t>of net </a:t>
            </a:r>
            <a:r>
              <a:rPr lang="en-US" sz="1600" dirty="0" smtClean="0">
                <a:solidFill>
                  <a:srgbClr val="4C4C4C"/>
                </a:solidFill>
                <a:latin typeface="Arial"/>
              </a:rPr>
              <a:t>sales</a:t>
            </a:r>
            <a:endParaRPr lang="en-US" sz="1600" dirty="0">
              <a:solidFill>
                <a:srgbClr val="4C4C4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595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  <a:r>
              <a:rPr lang="en-US" dirty="0" smtClean="0"/>
              <a:t>1-12/2014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4832350"/>
            <a:ext cx="719138" cy="119063"/>
          </a:xfrm>
        </p:spPr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64163" y="4832350"/>
            <a:ext cx="3779837" cy="119063"/>
          </a:xfrm>
        </p:spPr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4832350"/>
            <a:ext cx="323850" cy="119063"/>
          </a:xfrm>
        </p:spPr>
        <p:txBody>
          <a:bodyPr/>
          <a:lstStyle/>
          <a:p>
            <a:fld id="{20B0A570-0E46-4CE1-894D-18F5FB3BC9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32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1–12/2014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" y="1131590"/>
            <a:ext cx="8100000" cy="3175200"/>
          </a:xfrm>
        </p:spPr>
        <p:txBody>
          <a:bodyPr/>
          <a:lstStyle/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/>
              <a:t>Orders received EUR </a:t>
            </a:r>
            <a:r>
              <a:rPr lang="en-US" sz="1800" dirty="0" smtClean="0"/>
              <a:t>295.0 (282.9) </a:t>
            </a:r>
            <a:r>
              <a:rPr lang="en-US" sz="1800" dirty="0"/>
              <a:t>million, </a:t>
            </a:r>
            <a:r>
              <a:rPr lang="en-US" sz="1800" dirty="0" smtClean="0"/>
              <a:t>+4%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Net </a:t>
            </a:r>
            <a:r>
              <a:rPr lang="en-US" sz="1800" dirty="0"/>
              <a:t>sales EUR </a:t>
            </a:r>
            <a:r>
              <a:rPr lang="en-US" sz="1800" dirty="0" smtClean="0"/>
              <a:t>299.7 (273.2) </a:t>
            </a:r>
            <a:r>
              <a:rPr lang="en-US" sz="1800" dirty="0"/>
              <a:t>million, </a:t>
            </a:r>
            <a:r>
              <a:rPr lang="en-US" sz="1800" dirty="0" smtClean="0"/>
              <a:t>+10%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Gross </a:t>
            </a:r>
            <a:r>
              <a:rPr lang="en-US" sz="1800" dirty="0"/>
              <a:t>margin </a:t>
            </a:r>
            <a:r>
              <a:rPr lang="en-US" sz="1800" dirty="0" smtClean="0"/>
              <a:t>51.1% (49.2%)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Operating </a:t>
            </a:r>
            <a:r>
              <a:rPr lang="en-US" sz="1800" dirty="0"/>
              <a:t>result EUR </a:t>
            </a:r>
            <a:r>
              <a:rPr lang="en-US" sz="1800" dirty="0" smtClean="0"/>
              <a:t>26.4 (18.1) </a:t>
            </a:r>
            <a:r>
              <a:rPr lang="en-US" sz="1800" dirty="0"/>
              <a:t>million, </a:t>
            </a:r>
            <a:r>
              <a:rPr lang="en-US" sz="1800" dirty="0" smtClean="0"/>
              <a:t>+46%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Earning </a:t>
            </a:r>
            <a:r>
              <a:rPr lang="en-US" sz="1800" dirty="0"/>
              <a:t>per share EUR </a:t>
            </a:r>
            <a:r>
              <a:rPr lang="en-US" sz="1800" dirty="0" smtClean="0"/>
              <a:t>1.30 (0.60)</a:t>
            </a:r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Cash </a:t>
            </a:r>
            <a:r>
              <a:rPr lang="en-US" sz="1800" dirty="0"/>
              <a:t>flow from operating activities EUR </a:t>
            </a:r>
            <a:r>
              <a:rPr lang="en-US" sz="1800" dirty="0" smtClean="0"/>
              <a:t>23.8 (28.2) million</a:t>
            </a:r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/>
              <a:t>Dividend paid EUR </a:t>
            </a:r>
            <a:r>
              <a:rPr lang="en-US" sz="1800" dirty="0" smtClean="0"/>
              <a:t>16.2 (16.2) million</a:t>
            </a:r>
          </a:p>
          <a:p>
            <a:pPr lvl="0"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err="1"/>
              <a:t>Vaisala’s</a:t>
            </a:r>
            <a:r>
              <a:rPr lang="en-US" sz="1800" dirty="0"/>
              <a:t> Board of Directors is proposing a dividend of EUR 0.90 per share (</a:t>
            </a:r>
            <a:r>
              <a:rPr lang="en-US" sz="1800" dirty="0" smtClean="0"/>
              <a:t>0.90)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06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Rate Effect on</a:t>
            </a:r>
            <a:br>
              <a:rPr lang="en-US" dirty="0"/>
            </a:br>
            <a:r>
              <a:rPr lang="en-US" dirty="0"/>
              <a:t>Net Sales </a:t>
            </a:r>
            <a:r>
              <a:rPr lang="fi-FI" sz="2000" dirty="0"/>
              <a:t>(MEUR)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15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522000" y="1419622"/>
            <a:ext cx="8100000" cy="1248860"/>
          </a:xfrm>
        </p:spPr>
        <p:txBody>
          <a:bodyPr/>
          <a:lstStyle/>
          <a:p>
            <a:pPr marL="180975" lvl="1"/>
            <a:r>
              <a:rPr lang="en-US" dirty="0"/>
              <a:t>Foreign </a:t>
            </a:r>
            <a:r>
              <a:rPr lang="en-US" dirty="0" smtClean="0"/>
              <a:t>exchange rate effect mainly </a:t>
            </a:r>
            <a:r>
              <a:rPr lang="en-US" smtClean="0"/>
              <a:t>from JPY/EUR </a:t>
            </a:r>
            <a:r>
              <a:rPr lang="en-US" dirty="0" smtClean="0"/>
              <a:t>and AUD/EUR</a:t>
            </a:r>
          </a:p>
          <a:p>
            <a:pPr marL="180975" lvl="1"/>
            <a:r>
              <a:rPr lang="en-US" dirty="0" smtClean="0"/>
              <a:t>Comparable </a:t>
            </a:r>
            <a:r>
              <a:rPr lang="en-US" dirty="0"/>
              <a:t>exchange </a:t>
            </a:r>
            <a:r>
              <a:rPr lang="en-US" dirty="0" smtClean="0"/>
              <a:t>rates: translation impact eliminated</a:t>
            </a:r>
          </a:p>
          <a:p>
            <a:pPr marL="180975" lvl="1"/>
            <a:endParaRPr lang="en-US" sz="17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74153"/>
              </p:ext>
            </p:extLst>
          </p:nvPr>
        </p:nvGraphicFramePr>
        <p:xfrm>
          <a:off x="539552" y="2571750"/>
          <a:ext cx="785939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831"/>
                <a:gridCol w="1239774"/>
                <a:gridCol w="1239774"/>
                <a:gridCol w="1686243"/>
                <a:gridCol w="1239774"/>
              </a:tblGrid>
              <a:tr h="29756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</a:tr>
              <a:tr h="51397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rgbClr val="4C4C4C"/>
                          </a:solidFill>
                        </a:rPr>
                        <a:t>Reported</a:t>
                      </a:r>
                      <a:endParaRPr lang="en-US" sz="14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4C4C4C"/>
                          </a:solidFill>
                        </a:rPr>
                        <a:t>Reported</a:t>
                      </a:r>
                      <a:endParaRPr lang="en-US" sz="16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At comparable</a:t>
                      </a:r>
                    </a:p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exchange rates 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Currency effect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562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4C4C4C"/>
                          </a:solidFill>
                        </a:rPr>
                        <a:t>Weather</a:t>
                      </a:r>
                      <a:endParaRPr lang="en-US" sz="16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219.6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200.0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219.4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+0.2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7562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4C4C4C"/>
                          </a:solidFill>
                        </a:rPr>
                        <a:t>Controlled Environment</a:t>
                      </a:r>
                      <a:endParaRPr lang="en-US" sz="16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80.2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73.2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81.4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-1.2</a:t>
                      </a:r>
                      <a:endParaRPr lang="en-US" sz="16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56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4C4C4C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299.7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273.2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300.7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-1.0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806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in </a:t>
            </a:r>
            <a:r>
              <a:rPr lang="en-US" dirty="0" smtClean="0"/>
              <a:t>1-12/2014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9582"/>
            <a:ext cx="8226464" cy="3175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700" dirty="0"/>
              <a:t>Orders received EUR </a:t>
            </a:r>
            <a:r>
              <a:rPr lang="en-US" sz="1700" dirty="0" smtClean="0"/>
              <a:t>215.2 (208.3) </a:t>
            </a:r>
            <a:r>
              <a:rPr lang="en-US" sz="1700" dirty="0"/>
              <a:t>million, </a:t>
            </a:r>
            <a:r>
              <a:rPr lang="en-US" sz="1700" dirty="0" smtClean="0"/>
              <a:t>+3%</a:t>
            </a:r>
            <a:endParaRPr lang="en-US" sz="1700" dirty="0"/>
          </a:p>
          <a:p>
            <a:pPr lvl="1">
              <a:spcBef>
                <a:spcPts val="0"/>
              </a:spcBef>
            </a:pPr>
            <a:r>
              <a:rPr lang="en-US" sz="1700" dirty="0"/>
              <a:t>Orders increased in all other customer groups except in </a:t>
            </a:r>
            <a:r>
              <a:rPr lang="en-US" sz="1700" dirty="0" smtClean="0"/>
              <a:t>Meteorology</a:t>
            </a:r>
          </a:p>
          <a:p>
            <a:pPr lvl="1"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Order book EUR </a:t>
            </a:r>
            <a:r>
              <a:rPr lang="en-US" sz="1700" dirty="0" smtClean="0"/>
              <a:t>123.7 (116.2) </a:t>
            </a:r>
            <a:r>
              <a:rPr lang="en-US" sz="1700" dirty="0"/>
              <a:t>million, </a:t>
            </a:r>
            <a:r>
              <a:rPr lang="en-US" sz="1700" dirty="0" smtClean="0"/>
              <a:t>+7%</a:t>
            </a:r>
            <a:endParaRPr lang="en-US" sz="1700" dirty="0"/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Net sales EUR </a:t>
            </a:r>
            <a:r>
              <a:rPr lang="en-US" sz="1700" dirty="0" smtClean="0"/>
              <a:t>219.6 (200.0)  </a:t>
            </a:r>
            <a:r>
              <a:rPr lang="en-US" sz="1700" dirty="0"/>
              <a:t>million, </a:t>
            </a:r>
            <a:r>
              <a:rPr lang="en-US" sz="1700" dirty="0" smtClean="0"/>
              <a:t>+10%</a:t>
            </a:r>
            <a:endParaRPr lang="en-US" sz="1700" dirty="0"/>
          </a:p>
          <a:p>
            <a:pPr lvl="1">
              <a:spcBef>
                <a:spcPts val="0"/>
              </a:spcBef>
            </a:pPr>
            <a:r>
              <a:rPr lang="en-US" sz="1700" dirty="0"/>
              <a:t>At comparable exchange rates net sales would have increased by </a:t>
            </a:r>
            <a:r>
              <a:rPr lang="en-US" sz="1700" dirty="0" smtClean="0"/>
              <a:t>10% </a:t>
            </a:r>
            <a:endParaRPr lang="en-US" sz="1700" dirty="0"/>
          </a:p>
          <a:p>
            <a:pPr lvl="1">
              <a:spcBef>
                <a:spcPts val="0"/>
              </a:spcBef>
            </a:pPr>
            <a:r>
              <a:rPr lang="en-US" sz="1700" dirty="0" smtClean="0"/>
              <a:t>Growth </a:t>
            </a:r>
            <a:r>
              <a:rPr lang="en-US" sz="1700" dirty="0"/>
              <a:t>came from all customer groups except </a:t>
            </a:r>
            <a:r>
              <a:rPr lang="en-US" sz="1700" dirty="0" smtClean="0"/>
              <a:t>Airports</a:t>
            </a:r>
          </a:p>
          <a:p>
            <a:pPr lvl="1">
              <a:spcBef>
                <a:spcPts val="0"/>
              </a:spcBef>
            </a:pPr>
            <a:r>
              <a:rPr lang="en-US" sz="1700" dirty="0" smtClean="0"/>
              <a:t>Net sales improved in </a:t>
            </a:r>
            <a:r>
              <a:rPr lang="en-US" sz="1700" dirty="0"/>
              <a:t>project and services businesses and in all geographical </a:t>
            </a:r>
            <a:r>
              <a:rPr lang="en-US" sz="1700" dirty="0" smtClean="0"/>
              <a:t>areas</a:t>
            </a:r>
          </a:p>
          <a:p>
            <a:pPr marL="446400" lvl="1" indent="0">
              <a:spcBef>
                <a:spcPts val="0"/>
              </a:spcBef>
              <a:buNone/>
            </a:pPr>
            <a:r>
              <a:rPr lang="en-US" sz="1700" dirty="0" smtClean="0"/>
              <a:t> 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Operating result EUR </a:t>
            </a:r>
            <a:r>
              <a:rPr lang="en-US" sz="1700" dirty="0" smtClean="0"/>
              <a:t>17.0 (14.5) </a:t>
            </a:r>
            <a:r>
              <a:rPr lang="en-US" sz="1700" dirty="0"/>
              <a:t>million, </a:t>
            </a:r>
            <a:r>
              <a:rPr lang="en-US" sz="1700" dirty="0" smtClean="0"/>
              <a:t>+17%</a:t>
            </a:r>
            <a:endParaRPr lang="en-US" sz="1700" dirty="0"/>
          </a:p>
          <a:p>
            <a:pPr lvl="1">
              <a:spcBef>
                <a:spcPts val="0"/>
              </a:spcBef>
              <a:buClr>
                <a:srgbClr val="D15B05"/>
              </a:buClr>
            </a:pPr>
            <a:r>
              <a:rPr lang="en-US" sz="1700" dirty="0"/>
              <a:t>The increase was due to improved net sales and gross </a:t>
            </a:r>
            <a:r>
              <a:rPr lang="en-US" sz="1700" dirty="0" smtClean="0"/>
              <a:t>margins </a:t>
            </a:r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91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Controlled Environment in </a:t>
            </a:r>
            <a:r>
              <a:rPr lang="en-US" dirty="0" smtClean="0"/>
              <a:t>1-12/2014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" y="1059582"/>
            <a:ext cx="8100000" cy="3175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/>
              <a:t>Orders received EUR </a:t>
            </a:r>
            <a:r>
              <a:rPr lang="en-US" sz="1800" dirty="0" smtClean="0"/>
              <a:t>79.8 (74.6) </a:t>
            </a:r>
            <a:r>
              <a:rPr lang="en-US" sz="1800" dirty="0"/>
              <a:t>million, </a:t>
            </a:r>
            <a:r>
              <a:rPr lang="en-US" sz="1800" dirty="0" smtClean="0"/>
              <a:t>+7%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Orders received increased in both customer </a:t>
            </a:r>
            <a:r>
              <a:rPr lang="en-US" sz="1800" dirty="0" smtClean="0"/>
              <a:t>groups</a:t>
            </a:r>
          </a:p>
          <a:p>
            <a:pPr marL="446400" lvl="1" indent="0">
              <a:spcBef>
                <a:spcPts val="0"/>
              </a:spcBef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Order book EUR </a:t>
            </a:r>
            <a:r>
              <a:rPr lang="en-US" sz="1800" dirty="0" smtClean="0"/>
              <a:t>5.5 (5.8) </a:t>
            </a:r>
            <a:r>
              <a:rPr lang="en-US" sz="1800" dirty="0"/>
              <a:t>million, </a:t>
            </a:r>
            <a:r>
              <a:rPr lang="en-US" sz="1800" dirty="0" smtClean="0"/>
              <a:t>-5%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Net sales EUR </a:t>
            </a:r>
            <a:r>
              <a:rPr lang="en-US" sz="1800" dirty="0" smtClean="0"/>
              <a:t>80.2 (73.2) </a:t>
            </a:r>
            <a:r>
              <a:rPr lang="en-US" sz="1800" dirty="0"/>
              <a:t>million, </a:t>
            </a:r>
            <a:r>
              <a:rPr lang="en-US" sz="1800" dirty="0" smtClean="0"/>
              <a:t>+9% 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At comparable exchange rates net sales would have increased by </a:t>
            </a:r>
            <a:r>
              <a:rPr lang="en-US" sz="1800" dirty="0" smtClean="0"/>
              <a:t>11%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Net sales increased in both customer </a:t>
            </a:r>
            <a:r>
              <a:rPr lang="en-US" sz="1800" dirty="0" smtClean="0"/>
              <a:t>groups and </a:t>
            </a:r>
            <a:r>
              <a:rPr lang="en-US" sz="1800" dirty="0"/>
              <a:t>in all geographical areas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  <a:buClr>
                <a:srgbClr val="D15B05"/>
              </a:buClr>
            </a:pPr>
            <a:r>
              <a:rPr lang="en-US" sz="1800" dirty="0"/>
              <a:t>Operating result EUR </a:t>
            </a:r>
            <a:r>
              <a:rPr lang="en-US" sz="1800" dirty="0" smtClean="0"/>
              <a:t>12.1 (4.0) </a:t>
            </a:r>
            <a:r>
              <a:rPr lang="en-US" sz="1800" dirty="0"/>
              <a:t>million, </a:t>
            </a:r>
            <a:r>
              <a:rPr lang="en-US" sz="1800" dirty="0" smtClean="0"/>
              <a:t>+201%</a:t>
            </a:r>
            <a:endParaRPr lang="en-US" sz="1800" dirty="0"/>
          </a:p>
          <a:p>
            <a:pPr lvl="1">
              <a:spcBef>
                <a:spcPts val="0"/>
              </a:spcBef>
              <a:buClr>
                <a:srgbClr val="D15B05"/>
              </a:buClr>
            </a:pPr>
            <a:r>
              <a:rPr lang="en-US" sz="1800" dirty="0"/>
              <a:t>The increase was mainly due to improved net sales and gross margins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28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Ratios in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8" name="Char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766192"/>
              </p:ext>
            </p:extLst>
          </p:nvPr>
        </p:nvGraphicFramePr>
        <p:xfrm>
          <a:off x="683568" y="1087858"/>
          <a:ext cx="6855257" cy="321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864"/>
                <a:gridCol w="1019492"/>
                <a:gridCol w="966901"/>
              </a:tblGrid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728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600" dirty="0" smtClean="0"/>
                        <a:t>2014</a:t>
                      </a:r>
                      <a:endParaRPr lang="en-US" sz="1600" dirty="0"/>
                    </a:p>
                  </a:txBody>
                  <a:tcPr>
                    <a:solidFill>
                      <a:srgbClr val="00728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Earnings per share, EUR</a:t>
                      </a:r>
                    </a:p>
                  </a:txBody>
                  <a:tcPr marL="90488" marR="90488" marT="44450" marB="44450" horzOverflow="overflow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>
                          <a:solidFill>
                            <a:srgbClr val="4C4C4C"/>
                          </a:solidFill>
                        </a:rPr>
                        <a:t>1.30</a:t>
                      </a:r>
                      <a:endParaRPr lang="en-US" sz="1600" noProof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>
                          <a:solidFill>
                            <a:srgbClr val="4C4C4C"/>
                          </a:solidFill>
                        </a:rPr>
                        <a:t>0.60</a:t>
                      </a:r>
                      <a:endParaRPr lang="en-US" sz="1600" noProof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Equity per share, EUR</a:t>
                      </a:r>
                    </a:p>
                  </a:txBody>
                  <a:tcPr marL="90488" marR="90488" marT="44450" marB="44450" horzOverflow="overflow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noProof="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9.41</a:t>
                      </a:r>
                      <a:endParaRPr lang="en-US" sz="1600" kern="1200" noProof="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>
                          <a:solidFill>
                            <a:srgbClr val="4C4C4C"/>
                          </a:solidFill>
                        </a:rPr>
                        <a:t>8.80</a:t>
                      </a:r>
                      <a:endParaRPr lang="en-US" sz="1600" noProof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Cash flow from operating activities per share, EUR</a:t>
                      </a:r>
                    </a:p>
                  </a:txBody>
                  <a:tcPr marL="90488" marR="90488" marT="44450" marB="44450" horzOverflow="overflow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noProof="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1.32</a:t>
                      </a:r>
                      <a:endParaRPr lang="en-US" sz="1600" kern="1200" noProof="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>
                          <a:solidFill>
                            <a:srgbClr val="4C4C4C"/>
                          </a:solidFill>
                        </a:rPr>
                        <a:t>1.55</a:t>
                      </a:r>
                      <a:endParaRPr lang="en-US" sz="1600" noProof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Solvency ratio</a:t>
                      </a:r>
                    </a:p>
                  </a:txBody>
                  <a:tcPr marL="90488" marR="90488" marT="44450" marB="44450" horzOverflow="overflow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noProof="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70.6%</a:t>
                      </a:r>
                      <a:endParaRPr lang="en-US" sz="1600" kern="1200" noProof="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>
                          <a:solidFill>
                            <a:srgbClr val="4C4C4C"/>
                          </a:solidFill>
                        </a:rPr>
                        <a:t>71.6%</a:t>
                      </a:r>
                      <a:endParaRPr lang="en-US" sz="1600" noProof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Return on equity</a:t>
                      </a:r>
                    </a:p>
                  </a:txBody>
                  <a:tcPr marL="90488" marR="90488" marT="44450" marB="44450" horzOverflow="overflow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noProof="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14.3%</a:t>
                      </a:r>
                      <a:endParaRPr lang="en-US" sz="1600" kern="1200" noProof="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>
                          <a:solidFill>
                            <a:srgbClr val="4C4C4C"/>
                          </a:solidFill>
                        </a:rPr>
                        <a:t>6.3%</a:t>
                      </a:r>
                      <a:endParaRPr lang="en-US" sz="1600" noProof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Capital expenditure, MEUR</a:t>
                      </a:r>
                    </a:p>
                  </a:txBody>
                  <a:tcPr marL="90488" marR="90488" marT="44450" marB="44450" horzOverflow="overflow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noProof="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7.9</a:t>
                      </a:r>
                      <a:endParaRPr lang="en-US" sz="1600" kern="1200" noProof="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>
                          <a:solidFill>
                            <a:srgbClr val="4C4C4C"/>
                          </a:solidFill>
                        </a:rPr>
                        <a:t>7.1</a:t>
                      </a:r>
                      <a:endParaRPr lang="en-US" sz="1600" noProof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Personnel at the end of period</a:t>
                      </a:r>
                      <a:endParaRPr kumimoji="0" lang="en-US" sz="16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488" marR="90488" marT="44450" marB="44450" horzOverflow="overflow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noProof="0" dirty="0" smtClean="0">
                          <a:solidFill>
                            <a:srgbClr val="4C4C4C"/>
                          </a:solidFill>
                        </a:rPr>
                        <a:t>1,613</a:t>
                      </a:r>
                      <a:endParaRPr lang="en-US" sz="1600" noProof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noProof="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1,563</a:t>
                      </a:r>
                      <a:endParaRPr lang="en-US" sz="1600" kern="1200" noProof="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666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and Business Outlook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4832350"/>
            <a:ext cx="719138" cy="119063"/>
          </a:xfrm>
        </p:spPr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64163" y="4832350"/>
            <a:ext cx="3779837" cy="119063"/>
          </a:xfrm>
        </p:spPr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4832350"/>
            <a:ext cx="323850" cy="119063"/>
          </a:xfrm>
        </p:spPr>
        <p:txBody>
          <a:bodyPr/>
          <a:lstStyle/>
          <a:p>
            <a:fld id="{20B0A570-0E46-4CE1-894D-18F5FB3BC9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4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Q4/2014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" y="1131590"/>
            <a:ext cx="8100000" cy="3175200"/>
          </a:xfrm>
        </p:spPr>
        <p:txBody>
          <a:bodyPr/>
          <a:lstStyle/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/>
              <a:t>Orders received EUR </a:t>
            </a:r>
            <a:r>
              <a:rPr lang="en-US" sz="1800" dirty="0" smtClean="0"/>
              <a:t>87.1 (82.7) </a:t>
            </a:r>
            <a:r>
              <a:rPr lang="en-US" sz="1800" dirty="0"/>
              <a:t>million, </a:t>
            </a:r>
            <a:r>
              <a:rPr lang="en-US" sz="1800" dirty="0" smtClean="0"/>
              <a:t>+5%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Order </a:t>
            </a:r>
            <a:r>
              <a:rPr lang="en-US" sz="1800" dirty="0"/>
              <a:t>book EUR </a:t>
            </a:r>
            <a:r>
              <a:rPr lang="en-US" sz="1800" dirty="0" smtClean="0"/>
              <a:t>129.2 (122.0) </a:t>
            </a:r>
            <a:r>
              <a:rPr lang="en-US" sz="1800" dirty="0"/>
              <a:t>million, </a:t>
            </a:r>
            <a:r>
              <a:rPr lang="en-US" sz="1800" dirty="0" smtClean="0"/>
              <a:t>+6%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Net </a:t>
            </a:r>
            <a:r>
              <a:rPr lang="en-US" sz="1800" dirty="0"/>
              <a:t>sales EUR </a:t>
            </a:r>
            <a:r>
              <a:rPr lang="en-US" sz="1800" dirty="0" smtClean="0"/>
              <a:t>95.7 (80.5) </a:t>
            </a:r>
            <a:r>
              <a:rPr lang="en-US" sz="1800" dirty="0"/>
              <a:t>million, </a:t>
            </a:r>
            <a:r>
              <a:rPr lang="en-US" sz="1800" dirty="0" smtClean="0"/>
              <a:t>+19% 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Gross </a:t>
            </a:r>
            <a:r>
              <a:rPr lang="en-US" sz="1800" dirty="0"/>
              <a:t>margin </a:t>
            </a:r>
            <a:r>
              <a:rPr lang="en-US" sz="1800" dirty="0" smtClean="0"/>
              <a:t>52.5% (48.7%)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Operating </a:t>
            </a:r>
            <a:r>
              <a:rPr lang="en-US" sz="1800" dirty="0"/>
              <a:t>result EUR </a:t>
            </a:r>
            <a:r>
              <a:rPr lang="en-US" sz="1800" dirty="0" smtClean="0"/>
              <a:t>14.9 (3.1) </a:t>
            </a:r>
            <a:r>
              <a:rPr lang="en-US" sz="1800" dirty="0"/>
              <a:t>million, </a:t>
            </a:r>
            <a:r>
              <a:rPr lang="en-US" sz="1800" dirty="0" smtClean="0"/>
              <a:t>+388%</a:t>
            </a:r>
            <a:endParaRPr lang="en-US" sz="1800" dirty="0"/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Earnings </a:t>
            </a:r>
            <a:r>
              <a:rPr lang="en-US" sz="1800" dirty="0"/>
              <a:t>per share EUR </a:t>
            </a:r>
            <a:r>
              <a:rPr lang="en-US" sz="1800" dirty="0" smtClean="0"/>
              <a:t>0.73 (0.10)</a:t>
            </a:r>
          </a:p>
          <a:p>
            <a:pPr>
              <a:spcBef>
                <a:spcPts val="600"/>
              </a:spcBef>
              <a:buClr>
                <a:srgbClr val="D15B05"/>
              </a:buClr>
              <a:defRPr/>
            </a:pPr>
            <a:r>
              <a:rPr lang="en-US" sz="1800" dirty="0" smtClean="0"/>
              <a:t>Cash </a:t>
            </a:r>
            <a:r>
              <a:rPr lang="en-US" sz="1800" dirty="0"/>
              <a:t>and cash equivalents EUR </a:t>
            </a:r>
            <a:r>
              <a:rPr lang="en-US" sz="1800" dirty="0" smtClean="0"/>
              <a:t>47.6 (45.8) </a:t>
            </a:r>
            <a:r>
              <a:rPr lang="en-US" sz="1800" dirty="0"/>
              <a:t>million</a:t>
            </a:r>
          </a:p>
          <a:p>
            <a:pPr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4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</a:t>
            </a:r>
            <a:r>
              <a:rPr lang="en-US" dirty="0" smtClean="0"/>
              <a:t>Outlook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2000" y="1131590"/>
            <a:ext cx="8100000" cy="3175200"/>
          </a:xfrm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market conditions that Vaisala faces in different markets vary significantly. </a:t>
            </a:r>
            <a:endParaRPr lang="en-US" sz="1800" dirty="0" smtClean="0"/>
          </a:p>
          <a:p>
            <a:r>
              <a:rPr lang="en-US" sz="1800" dirty="0" smtClean="0"/>
              <a:t>Competition </a:t>
            </a:r>
            <a:r>
              <a:rPr lang="en-US" sz="1800" dirty="0"/>
              <a:t>in weather observation market is expected to continue intensifying.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market for industrial measurement and life science solutions is expected to remain favorable in Americas and other markets to continue flat.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Russian economy is expected to continue weakening.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Chinese market is expected to be somewhat slow during 2015.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35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Business Outlook </a:t>
            </a:r>
            <a:r>
              <a:rPr lang="fi-FI" dirty="0" smtClean="0"/>
              <a:t>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21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22000" y="992202"/>
            <a:ext cx="7146344" cy="931476"/>
          </a:xfrm>
        </p:spPr>
        <p:txBody>
          <a:bodyPr/>
          <a:lstStyle/>
          <a:p>
            <a:r>
              <a:rPr lang="en-US" sz="1800" dirty="0" smtClean="0"/>
              <a:t>Vaisala </a:t>
            </a:r>
            <a:r>
              <a:rPr lang="en-US" sz="1800" dirty="0"/>
              <a:t>estimates its full year </a:t>
            </a:r>
            <a:r>
              <a:rPr lang="en-US" sz="1800" dirty="0" smtClean="0"/>
              <a:t>2015 </a:t>
            </a:r>
            <a:r>
              <a:rPr lang="en-US" sz="1800" dirty="0"/>
              <a:t>net sales to be in the range of EUR </a:t>
            </a:r>
            <a:r>
              <a:rPr lang="en-US" sz="1800" dirty="0" smtClean="0"/>
              <a:t>285–315 </a:t>
            </a:r>
            <a:r>
              <a:rPr lang="en-US" sz="1800" dirty="0"/>
              <a:t>million and the operating result (EBIT) in the range of EUR </a:t>
            </a:r>
            <a:r>
              <a:rPr lang="en-US" sz="1800" dirty="0" smtClean="0"/>
              <a:t>20–30 million.</a:t>
            </a:r>
            <a:endParaRPr lang="en-US" sz="1800" dirty="0"/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005803"/>
              </p:ext>
            </p:extLst>
          </p:nvPr>
        </p:nvGraphicFramePr>
        <p:xfrm>
          <a:off x="637811" y="1851670"/>
          <a:ext cx="3925558" cy="258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654040"/>
              </p:ext>
            </p:extLst>
          </p:nvPr>
        </p:nvGraphicFramePr>
        <p:xfrm>
          <a:off x="4827373" y="1857421"/>
          <a:ext cx="3925558" cy="258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56176" y="4341753"/>
            <a:ext cx="23920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 Impairment charge of EUR 4.3 million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39746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Restructuring for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Key Objectives for Planned Changes</a:t>
            </a:r>
            <a:r>
              <a:rPr lang="fi-FI" sz="2200" dirty="0" smtClean="0"/>
              <a:t/>
            </a:r>
            <a:br>
              <a:rPr lang="fi-FI" sz="2200" dirty="0" smtClean="0"/>
            </a:br>
            <a:endParaRPr lang="en-US" sz="2200" b="0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539552" y="1236002"/>
            <a:ext cx="3672408" cy="3063940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 smtClean="0"/>
              <a:t>Objective</a:t>
            </a:r>
          </a:p>
          <a:p>
            <a:endParaRPr lang="fi-FI" sz="1400" dirty="0" smtClean="0"/>
          </a:p>
          <a:p>
            <a:r>
              <a:rPr lang="fi-FI" sz="1400" dirty="0" smtClean="0"/>
              <a:t>Improved ability to execute growth strategies.</a:t>
            </a:r>
          </a:p>
          <a:p>
            <a:endParaRPr lang="fi-FI" sz="1400" dirty="0" smtClean="0"/>
          </a:p>
          <a:p>
            <a:pPr lvl="0"/>
            <a:r>
              <a:rPr lang="fi-FI" sz="1400" dirty="0" smtClean="0"/>
              <a:t>Stronger alignment between business and functions, including services </a:t>
            </a:r>
            <a:r>
              <a:rPr lang="fi-FI" sz="1400" dirty="0"/>
              <a:t>creation and </a:t>
            </a:r>
            <a:r>
              <a:rPr lang="fi-FI" sz="1400" dirty="0" smtClean="0"/>
              <a:t>delivery.</a:t>
            </a:r>
            <a:endParaRPr lang="fi-FI" sz="1400" dirty="0"/>
          </a:p>
          <a:p>
            <a:endParaRPr lang="fi-FI" sz="1400" dirty="0"/>
          </a:p>
          <a:p>
            <a:r>
              <a:rPr lang="fi-FI" sz="1400" dirty="0" smtClean="0"/>
              <a:t>Improved operational efficiency enabling </a:t>
            </a:r>
            <a:r>
              <a:rPr lang="fi-FI" sz="1400" dirty="0"/>
              <a:t>long-term investments in </a:t>
            </a:r>
            <a:r>
              <a:rPr lang="fi-FI" sz="1400" dirty="0" smtClean="0"/>
              <a:t>growth.</a:t>
            </a:r>
            <a:endParaRPr lang="fi-FI" sz="1400" dirty="0"/>
          </a:p>
          <a:p>
            <a:pPr lvl="0"/>
            <a:endParaRPr lang="fi-FI" sz="1400" dirty="0"/>
          </a:p>
          <a:p>
            <a:endParaRPr lang="fi-FI" sz="1400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5220072" y="1203598"/>
            <a:ext cx="3600400" cy="3096344"/>
          </a:xfrm>
        </p:spPr>
        <p:txBody>
          <a:bodyPr/>
          <a:lstStyle/>
          <a:p>
            <a:pPr marL="0" lvl="0" indent="0">
              <a:buNone/>
            </a:pPr>
            <a:r>
              <a:rPr lang="fi-FI" sz="1800" b="1" dirty="0" smtClean="0"/>
              <a:t>Planned action</a:t>
            </a:r>
            <a:endParaRPr lang="en-US" sz="1800" b="1" dirty="0" smtClean="0"/>
          </a:p>
          <a:p>
            <a:pPr lvl="0"/>
            <a:endParaRPr lang="fi-FI" sz="1400" dirty="0" smtClean="0"/>
          </a:p>
          <a:p>
            <a:pPr lvl="0"/>
            <a:r>
              <a:rPr lang="fi-FI" sz="1400" dirty="0" smtClean="0"/>
              <a:t>Optimize segment and regional structure to best serve the needs of each business area.</a:t>
            </a:r>
          </a:p>
          <a:p>
            <a:pPr lvl="0"/>
            <a:endParaRPr lang="fi-FI" sz="1400" dirty="0" smtClean="0"/>
          </a:p>
          <a:p>
            <a:pPr lvl="0"/>
            <a:r>
              <a:rPr lang="fi-FI" sz="1400" dirty="0" smtClean="0"/>
              <a:t>Integrate Service into relevant BAs business management.</a:t>
            </a:r>
          </a:p>
          <a:p>
            <a:endParaRPr lang="fi-FI" sz="1400" dirty="0"/>
          </a:p>
          <a:p>
            <a:r>
              <a:rPr lang="fi-FI" sz="1400" dirty="0" smtClean="0"/>
              <a:t>Simplify structure, reduce coordination points, enhance decision making and clarify roles.</a:t>
            </a:r>
            <a:endParaRPr lang="fi-FI" sz="1400" dirty="0"/>
          </a:p>
          <a:p>
            <a:pPr lvl="0"/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2015-02-12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Financial Statements 2014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44B4-158B-456D-9D2B-CCC55E37A10E}" type="slidenum">
              <a:rPr lang="en-US" smtClean="0">
                <a:solidFill>
                  <a:srgbClr val="FFFFFF"/>
                </a:solidFill>
              </a:rPr>
              <a:pPr/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 rot="5400000">
            <a:off x="3671900" y="2463738"/>
            <a:ext cx="201622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9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Grp="1"/>
          </p:cNvSpPr>
          <p:nvPr>
            <p:ph type="title"/>
          </p:nvPr>
        </p:nvSpPr>
        <p:spPr>
          <a:xfrm>
            <a:off x="338138" y="171450"/>
            <a:ext cx="8805862" cy="969169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Planned Vaisala Structure</a:t>
            </a: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3419277" y="987574"/>
            <a:ext cx="2740025" cy="3456384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200" b="1">
              <a:solidFill>
                <a:schemeClr val="folHlink"/>
              </a:solidFill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539552" y="987574"/>
            <a:ext cx="2738437" cy="3456384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1200" b="1">
              <a:solidFill>
                <a:schemeClr val="folHlink"/>
              </a:solidFill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77664" y="3219822"/>
            <a:ext cx="2416175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200" b="1" dirty="0">
                <a:solidFill>
                  <a:schemeClr val="bg1"/>
                </a:solidFill>
              </a:rPr>
              <a:t>  </a:t>
            </a:r>
            <a:r>
              <a:rPr lang="fi-FI" altLang="en-US" sz="1000" b="1" dirty="0">
                <a:solidFill>
                  <a:schemeClr val="bg1"/>
                </a:solidFill>
              </a:rPr>
              <a:t>WEA Offering</a:t>
            </a:r>
            <a:endParaRPr lang="en-US" altLang="en-US" sz="1000" b="1" dirty="0">
              <a:solidFill>
                <a:schemeClr val="bg1"/>
              </a:solidFill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558977" y="3219822"/>
            <a:ext cx="2416175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100" b="1" dirty="0" smtClean="0">
                <a:solidFill>
                  <a:schemeClr val="bg1"/>
                </a:solidFill>
              </a:rPr>
              <a:t> </a:t>
            </a:r>
            <a:r>
              <a:rPr lang="fi-FI" altLang="en-US" sz="1000" b="1" dirty="0" smtClean="0">
                <a:solidFill>
                  <a:schemeClr val="bg1"/>
                </a:solidFill>
              </a:rPr>
              <a:t>CEN Offering</a:t>
            </a:r>
            <a:endParaRPr lang="en-US" altLang="en-US" sz="700" b="1" dirty="0">
              <a:solidFill>
                <a:schemeClr val="bg1"/>
              </a:solidFill>
            </a:endParaRPr>
          </a:p>
        </p:txBody>
      </p:sp>
      <p:sp>
        <p:nvSpPr>
          <p:cNvPr id="82952" name="Rectangle 13"/>
          <p:cNvSpPr>
            <a:spLocks noChangeArrowheads="1"/>
          </p:cNvSpPr>
          <p:nvPr/>
        </p:nvSpPr>
        <p:spPr bwMode="auto">
          <a:xfrm>
            <a:off x="677663" y="4028635"/>
            <a:ext cx="5295900" cy="34331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000" b="1" dirty="0">
                <a:solidFill>
                  <a:schemeClr val="bg1"/>
                </a:solidFill>
              </a:rPr>
              <a:t>  </a:t>
            </a:r>
            <a:r>
              <a:rPr lang="fi-FI" altLang="en-US" sz="1200" b="1" dirty="0" smtClean="0">
                <a:solidFill>
                  <a:schemeClr val="bg1"/>
                </a:solidFill>
              </a:rPr>
              <a:t>Support units</a:t>
            </a:r>
            <a:endParaRPr lang="en-US" altLang="en-US" sz="1200" b="1" baseline="30000" dirty="0">
              <a:solidFill>
                <a:schemeClr val="bg1"/>
              </a:solidFill>
            </a:endParaRPr>
          </a:p>
        </p:txBody>
      </p:sp>
      <p:sp>
        <p:nvSpPr>
          <p:cNvPr id="82954" name="Rectangle 16"/>
          <p:cNvSpPr>
            <a:spLocks noChangeArrowheads="1"/>
          </p:cNvSpPr>
          <p:nvPr/>
        </p:nvSpPr>
        <p:spPr bwMode="auto">
          <a:xfrm>
            <a:off x="679252" y="3590131"/>
            <a:ext cx="5295900" cy="3535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200" b="1" dirty="0">
                <a:solidFill>
                  <a:schemeClr val="bg1"/>
                </a:solidFill>
              </a:rPr>
              <a:t>  </a:t>
            </a:r>
            <a:r>
              <a:rPr lang="fi-FI" altLang="en-US" sz="1200" b="1" dirty="0" smtClean="0">
                <a:solidFill>
                  <a:schemeClr val="bg1"/>
                </a:solidFill>
              </a:rPr>
              <a:t>Operations</a:t>
            </a:r>
            <a:endParaRPr lang="en-US" altLang="en-US" sz="1200" b="1" baseline="30000" dirty="0">
              <a:solidFill>
                <a:schemeClr val="bg1"/>
              </a:solidFill>
            </a:endParaRPr>
          </a:p>
        </p:txBody>
      </p:sp>
      <p:sp>
        <p:nvSpPr>
          <p:cNvPr id="82956" name="Rectangle 18"/>
          <p:cNvSpPr>
            <a:spLocks noChangeArrowheads="1"/>
          </p:cNvSpPr>
          <p:nvPr/>
        </p:nvSpPr>
        <p:spPr bwMode="auto">
          <a:xfrm>
            <a:off x="678815" y="2643758"/>
            <a:ext cx="2416175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000" b="1" dirty="0">
                <a:solidFill>
                  <a:schemeClr val="bg1"/>
                </a:solidFill>
              </a:rPr>
              <a:t> </a:t>
            </a:r>
            <a:r>
              <a:rPr lang="fi-FI" altLang="en-US" sz="1000" b="1" dirty="0" smtClean="0">
                <a:solidFill>
                  <a:schemeClr val="bg1"/>
                </a:solidFill>
              </a:rPr>
              <a:t> Project and Customer Services </a:t>
            </a:r>
          </a:p>
        </p:txBody>
      </p:sp>
      <p:sp>
        <p:nvSpPr>
          <p:cNvPr id="82957" name="Rectangle 19"/>
          <p:cNvSpPr>
            <a:spLocks noChangeArrowheads="1"/>
          </p:cNvSpPr>
          <p:nvPr/>
        </p:nvSpPr>
        <p:spPr bwMode="auto">
          <a:xfrm>
            <a:off x="677664" y="2211710"/>
            <a:ext cx="2416175" cy="24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92075" eaLnBrk="1" hangingPunct="1"/>
            <a:r>
              <a:rPr lang="fi-FI" altLang="en-US" sz="1000" b="1" dirty="0" smtClean="0"/>
              <a:t>Energy</a:t>
            </a:r>
            <a:endParaRPr lang="en-US" altLang="en-US" sz="1000" b="1" dirty="0"/>
          </a:p>
        </p:txBody>
      </p:sp>
      <p:sp>
        <p:nvSpPr>
          <p:cNvPr id="82958" name="Rectangle 20"/>
          <p:cNvSpPr>
            <a:spLocks noChangeArrowheads="1"/>
          </p:cNvSpPr>
          <p:nvPr/>
        </p:nvSpPr>
        <p:spPr bwMode="auto">
          <a:xfrm>
            <a:off x="677664" y="1923677"/>
            <a:ext cx="2416175" cy="24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92075" eaLnBrk="1" hangingPunct="1"/>
            <a:r>
              <a:rPr lang="fi-FI" altLang="en-US" sz="1000" b="1" dirty="0" smtClean="0"/>
              <a:t>Transportation</a:t>
            </a:r>
            <a:endParaRPr lang="en-US" altLang="en-US" sz="1000" b="1" dirty="0"/>
          </a:p>
        </p:txBody>
      </p:sp>
      <p:sp>
        <p:nvSpPr>
          <p:cNvPr id="82961" name="Rectangle 23"/>
          <p:cNvSpPr>
            <a:spLocks noChangeArrowheads="1"/>
          </p:cNvSpPr>
          <p:nvPr/>
        </p:nvSpPr>
        <p:spPr bwMode="auto">
          <a:xfrm>
            <a:off x="677664" y="1624666"/>
            <a:ext cx="2416175" cy="24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000" b="1" dirty="0"/>
              <a:t> </a:t>
            </a:r>
            <a:r>
              <a:rPr lang="fi-FI" altLang="en-US" sz="1000" b="1" dirty="0" smtClean="0"/>
              <a:t>  Meteorology </a:t>
            </a:r>
            <a:endParaRPr lang="en-US" altLang="en-US" sz="1000" b="1" dirty="0"/>
          </a:p>
        </p:txBody>
      </p:sp>
      <p:sp>
        <p:nvSpPr>
          <p:cNvPr id="82965" name="Text Box 55"/>
          <p:cNvSpPr txBox="1">
            <a:spLocks noChangeArrowheads="1"/>
          </p:cNvSpPr>
          <p:nvPr/>
        </p:nvSpPr>
        <p:spPr bwMode="auto">
          <a:xfrm>
            <a:off x="650677" y="1068537"/>
            <a:ext cx="9904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600" b="1" dirty="0">
                <a:solidFill>
                  <a:srgbClr val="333333"/>
                </a:solidFill>
              </a:rPr>
              <a:t>Weather</a:t>
            </a:r>
            <a:endParaRPr lang="en-US" altLang="en-US" sz="1600" b="1" dirty="0">
              <a:solidFill>
                <a:srgbClr val="333333"/>
              </a:solidFill>
            </a:endParaRPr>
          </a:p>
        </p:txBody>
      </p:sp>
      <p:sp>
        <p:nvSpPr>
          <p:cNvPr id="82966" name="Text Box 56"/>
          <p:cNvSpPr txBox="1">
            <a:spLocks noChangeArrowheads="1"/>
          </p:cNvSpPr>
          <p:nvPr/>
        </p:nvSpPr>
        <p:spPr bwMode="auto">
          <a:xfrm>
            <a:off x="3566914" y="1068537"/>
            <a:ext cx="25218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600" b="1" dirty="0">
                <a:solidFill>
                  <a:srgbClr val="333333"/>
                </a:solidFill>
              </a:rPr>
              <a:t>Controlled Environment</a:t>
            </a:r>
            <a:endParaRPr lang="en-US" altLang="en-US" sz="1600" b="1" dirty="0">
              <a:solidFill>
                <a:srgbClr val="333333"/>
              </a:solidFill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678815" y="2931790"/>
            <a:ext cx="2416175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000" b="1" dirty="0" smtClean="0">
                <a:solidFill>
                  <a:schemeClr val="bg1"/>
                </a:solidFill>
              </a:rPr>
              <a:t>  Information Services</a:t>
            </a:r>
            <a:endParaRPr lang="en-US" alt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123701" y="1624666"/>
            <a:ext cx="970137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800" b="1" dirty="0" smtClean="0">
                <a:solidFill>
                  <a:schemeClr val="bg1"/>
                </a:solidFill>
              </a:rPr>
              <a:t>  Regional sales </a:t>
            </a:r>
            <a:endParaRPr lang="en-US" alt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3566914" y="2931790"/>
            <a:ext cx="2416175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000" b="1" dirty="0" smtClean="0">
                <a:solidFill>
                  <a:schemeClr val="bg1"/>
                </a:solidFill>
              </a:rPr>
              <a:t> Calibration and Repair Services</a:t>
            </a:r>
            <a:endParaRPr lang="en-US" altLang="en-US" sz="1200" b="1" baseline="30000" dirty="0">
              <a:solidFill>
                <a:schemeClr val="bg1"/>
              </a:solidFill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6372200" y="1051074"/>
            <a:ext cx="2448272" cy="3175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600" dirty="0" smtClean="0"/>
          </a:p>
          <a:p>
            <a:endParaRPr lang="fi-FI" sz="1600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en-US" dirty="0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2123700" y="1930544"/>
            <a:ext cx="970137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800" b="1" dirty="0" smtClean="0">
                <a:solidFill>
                  <a:schemeClr val="bg1"/>
                </a:solidFill>
              </a:rPr>
              <a:t>  Regional sales</a:t>
            </a:r>
            <a:endParaRPr lang="en-US" alt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2123699" y="2211710"/>
            <a:ext cx="970137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800" b="1" dirty="0" smtClean="0">
                <a:solidFill>
                  <a:schemeClr val="bg1"/>
                </a:solidFill>
              </a:rPr>
              <a:t>  Regional sales </a:t>
            </a:r>
            <a:endParaRPr lang="en-US" alt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3566914" y="1629284"/>
            <a:ext cx="2416175" cy="24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000" b="1" dirty="0"/>
              <a:t> </a:t>
            </a:r>
            <a:r>
              <a:rPr lang="fi-FI" altLang="en-US" sz="1000" b="1" dirty="0" smtClean="0"/>
              <a:t>  AMER </a:t>
            </a:r>
            <a:endParaRPr lang="en-US" altLang="en-US" sz="1000" b="1" dirty="0"/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3566913" y="1923678"/>
            <a:ext cx="2416175" cy="24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000" b="1" dirty="0"/>
              <a:t> </a:t>
            </a:r>
            <a:r>
              <a:rPr lang="fi-FI" altLang="en-US" sz="1000" b="1" dirty="0" smtClean="0"/>
              <a:t>  EMEA </a:t>
            </a:r>
            <a:endParaRPr lang="en-US" altLang="en-US" sz="1000" b="1" dirty="0"/>
          </a:p>
        </p:txBody>
      </p:sp>
      <p:sp>
        <p:nvSpPr>
          <p:cNvPr id="39" name="Rectangle 23"/>
          <p:cNvSpPr>
            <a:spLocks noChangeArrowheads="1"/>
          </p:cNvSpPr>
          <p:nvPr/>
        </p:nvSpPr>
        <p:spPr bwMode="auto">
          <a:xfrm>
            <a:off x="3566913" y="2211710"/>
            <a:ext cx="2416175" cy="24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1000" b="1" dirty="0"/>
              <a:t> </a:t>
            </a:r>
            <a:r>
              <a:rPr lang="fi-FI" altLang="en-US" sz="1000" b="1" dirty="0" smtClean="0"/>
              <a:t>  APAC </a:t>
            </a:r>
            <a:endParaRPr lang="en-US" altLang="en-US" sz="1000" b="1" dirty="0"/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5012950" y="1629284"/>
            <a:ext cx="970137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800" b="1" dirty="0" smtClean="0">
                <a:solidFill>
                  <a:schemeClr val="bg1"/>
                </a:solidFill>
              </a:rPr>
              <a:t>  Sales</a:t>
            </a:r>
            <a:endParaRPr lang="en-US" alt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5012951" y="1937411"/>
            <a:ext cx="970137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800" b="1" dirty="0" smtClean="0">
                <a:solidFill>
                  <a:schemeClr val="bg1"/>
                </a:solidFill>
              </a:rPr>
              <a:t>  Sales</a:t>
            </a:r>
            <a:endParaRPr lang="en-US" alt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5012952" y="2211710"/>
            <a:ext cx="970137" cy="241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altLang="en-US" sz="800" b="1" dirty="0" smtClean="0">
                <a:solidFill>
                  <a:schemeClr val="bg1"/>
                </a:solidFill>
              </a:rPr>
              <a:t>  Sales</a:t>
            </a:r>
            <a:endParaRPr lang="en-US" altLang="en-US" sz="1000" b="1" baseline="30000" dirty="0">
              <a:solidFill>
                <a:schemeClr val="bg1"/>
              </a:solidFill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300192" y="987574"/>
            <a:ext cx="2321808" cy="317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indent="-180000" algn="l" defTabSz="914400" rtl="0" eaLnBrk="1" latinLnBrk="0" hangingPunct="1">
              <a:spcBef>
                <a:spcPts val="552"/>
              </a:spcBef>
              <a:buClr>
                <a:schemeClr val="accent2"/>
              </a:buClr>
              <a:buFont typeface="Wingdings" pitchFamily="2" charset="2"/>
              <a:buChar char="§"/>
              <a:defRPr sz="23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1pPr>
            <a:lvl2pPr marL="626400" indent="-1800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2pPr>
            <a:lvl3pPr marL="1080000" indent="-180000" algn="l" defTabSz="914400" rtl="0" eaLnBrk="1" latinLnBrk="0" hangingPunct="1">
              <a:spcBef>
                <a:spcPts val="24"/>
              </a:spcBef>
              <a:buClr>
                <a:schemeClr val="accent2"/>
              </a:buClr>
              <a:buFont typeface="Times New Roman" pitchFamily="18" charset="0"/>
              <a:buChar char="–"/>
              <a:defRPr sz="20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3pPr>
            <a:lvl4pPr marL="1450800" indent="-1908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Times New Roman" pitchFamily="18" charset="0"/>
              <a:buChar char="–"/>
              <a:defRPr sz="17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4pPr>
            <a:lvl5pPr marL="1818000" indent="-190800" algn="l" defTabSz="914400" rtl="0" eaLnBrk="1" latinLnBrk="0" hangingPunct="1">
              <a:spcBef>
                <a:spcPts val="384"/>
              </a:spcBef>
              <a:buClr>
                <a:schemeClr val="accent2"/>
              </a:buClr>
              <a:buFont typeface="Times New Roman" pitchFamily="18" charset="0"/>
              <a:buChar char="–"/>
              <a:defRPr sz="16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5pPr>
            <a:lvl6pPr marL="2001600" indent="0" algn="l" defTabSz="914400" rtl="0" eaLnBrk="1" latinLnBrk="0" hangingPunct="1">
              <a:spcBef>
                <a:spcPts val="384"/>
              </a:spcBef>
              <a:buClr>
                <a:schemeClr val="accent2"/>
              </a:buClr>
              <a:buFont typeface="Times New Roman" pitchFamily="18" charset="0"/>
              <a:buNone/>
              <a:defRPr sz="16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6pPr>
            <a:lvl7pPr marL="2365200" indent="0" algn="l" defTabSz="914400" rtl="0" eaLnBrk="1" latinLnBrk="0" hangingPunct="1">
              <a:spcBef>
                <a:spcPts val="384"/>
              </a:spcBef>
              <a:buClr>
                <a:schemeClr val="accent2"/>
              </a:buClr>
              <a:buFont typeface="Times New Roman" pitchFamily="18" charset="0"/>
              <a:buNone/>
              <a:defRPr sz="16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7pPr>
            <a:lvl8pPr marL="2908800" indent="-180000" algn="l" defTabSz="914400" rtl="0" eaLnBrk="1" latinLnBrk="0" hangingPunct="1">
              <a:spcBef>
                <a:spcPts val="384"/>
              </a:spcBef>
              <a:buClr>
                <a:schemeClr val="accent2"/>
              </a:buClr>
              <a:buFont typeface="Times New Roman" pitchFamily="18" charset="0"/>
              <a:buChar char="–"/>
              <a:defRPr sz="16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8pPr>
            <a:lvl9pPr marL="3272400" indent="-180000" algn="l" defTabSz="914400" rtl="0" eaLnBrk="1" latinLnBrk="0" hangingPunct="1">
              <a:spcBef>
                <a:spcPts val="384"/>
              </a:spcBef>
              <a:buClr>
                <a:schemeClr val="accent2"/>
              </a:buClr>
              <a:buFont typeface="Arial" pitchFamily="34" charset="0"/>
              <a:buChar char="–"/>
              <a:defRPr sz="16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lvl="1">
              <a:spcBef>
                <a:spcPts val="552"/>
              </a:spcBef>
            </a:pPr>
            <a:r>
              <a:rPr lang="fi-FI" sz="2100" dirty="0" smtClean="0"/>
              <a:t>Better support for future growth of business areas</a:t>
            </a:r>
          </a:p>
          <a:p>
            <a:pPr marL="180000" lvl="1">
              <a:spcBef>
                <a:spcPts val="552"/>
              </a:spcBef>
            </a:pPr>
            <a:r>
              <a:rPr lang="fi-FI" sz="2100" dirty="0"/>
              <a:t>I</a:t>
            </a:r>
            <a:r>
              <a:rPr lang="fi-FI" sz="2100" dirty="0" smtClean="0"/>
              <a:t>mproved efficiency</a:t>
            </a:r>
          </a:p>
          <a:p>
            <a:pPr marL="180000" lvl="1">
              <a:spcBef>
                <a:spcPts val="552"/>
              </a:spcBef>
            </a:pPr>
            <a:r>
              <a:rPr lang="fi-FI" sz="2100" dirty="0"/>
              <a:t>S</a:t>
            </a:r>
            <a:r>
              <a:rPr lang="fi-FI" sz="2100" dirty="0" smtClean="0"/>
              <a:t>implified operating model</a:t>
            </a:r>
          </a:p>
          <a:p>
            <a:pPr marL="180000" lvl="1">
              <a:spcBef>
                <a:spcPts val="552"/>
              </a:spcBef>
            </a:pPr>
            <a:endParaRPr lang="en-US" sz="2100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24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00192" y="3651870"/>
            <a:ext cx="23823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C4C4C"/>
                </a:solidFill>
              </a:rPr>
              <a:t>The organizational </a:t>
            </a:r>
            <a:r>
              <a:rPr lang="en-US" sz="1400" dirty="0" smtClean="0">
                <a:solidFill>
                  <a:srgbClr val="4C4C4C"/>
                </a:solidFill>
              </a:rPr>
              <a:t>changes</a:t>
            </a:r>
          </a:p>
          <a:p>
            <a:r>
              <a:rPr lang="en-US" sz="1400" dirty="0" smtClean="0">
                <a:solidFill>
                  <a:srgbClr val="4C4C4C"/>
                </a:solidFill>
              </a:rPr>
              <a:t>are planned </a:t>
            </a:r>
            <a:r>
              <a:rPr lang="en-US" sz="1400" dirty="0">
                <a:solidFill>
                  <a:srgbClr val="4C4C4C"/>
                </a:solidFill>
              </a:rPr>
              <a:t>to be </a:t>
            </a:r>
            <a:r>
              <a:rPr lang="en-US" sz="1400" dirty="0" smtClean="0">
                <a:solidFill>
                  <a:srgbClr val="4C4C4C"/>
                </a:solidFill>
              </a:rPr>
              <a:t>effective</a:t>
            </a:r>
          </a:p>
          <a:p>
            <a:r>
              <a:rPr lang="en-US" sz="1400" dirty="0" smtClean="0">
                <a:solidFill>
                  <a:srgbClr val="4C4C4C"/>
                </a:solidFill>
              </a:rPr>
              <a:t>as </a:t>
            </a:r>
            <a:r>
              <a:rPr lang="en-US" sz="1400" dirty="0">
                <a:solidFill>
                  <a:srgbClr val="4C4C4C"/>
                </a:solidFill>
              </a:rPr>
              <a:t>of </a:t>
            </a:r>
            <a:r>
              <a:rPr lang="en-US" sz="1400" dirty="0" smtClean="0">
                <a:solidFill>
                  <a:srgbClr val="4C4C4C"/>
                </a:solidFill>
              </a:rPr>
              <a:t>April </a:t>
            </a:r>
            <a:r>
              <a:rPr lang="en-US" sz="1400" dirty="0">
                <a:solidFill>
                  <a:srgbClr val="4C4C4C"/>
                </a:solidFill>
              </a:rPr>
              <a:t>1, 2015.</a:t>
            </a:r>
          </a:p>
        </p:txBody>
      </p:sp>
    </p:spTree>
    <p:extLst>
      <p:ext uri="{BB962C8B-B14F-4D97-AF65-F5344CB8AC3E}">
        <p14:creationId xmlns:p14="http://schemas.microsoft.com/office/powerpoint/2010/main" val="39015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Vaisala Values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83968" y="1059582"/>
            <a:ext cx="4338032" cy="3175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 smtClean="0"/>
              <a:t>​​​</a:t>
            </a:r>
            <a:r>
              <a:rPr lang="en-US" sz="1400" b="1" dirty="0" smtClean="0"/>
              <a:t>Customer </a:t>
            </a:r>
            <a:r>
              <a:rPr lang="en-US" sz="1400" b="1" dirty="0"/>
              <a:t>focus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We strive for deep understanding of our customers' needs and aim at meeting them in everything we do.​</a:t>
            </a:r>
            <a:br>
              <a:rPr lang="en-US" sz="1400" dirty="0"/>
            </a:b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​</a:t>
            </a:r>
            <a:r>
              <a:rPr lang="en-US" sz="1400" b="1" dirty="0"/>
              <a:t>Innovation and Renewal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We embrace pioneering innovation and drive change through continuous improvement and learning. </a:t>
            </a:r>
            <a:br>
              <a:rPr lang="en-US" sz="1400" dirty="0"/>
            </a:b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b="1" dirty="0" smtClean="0"/>
              <a:t>Strong </a:t>
            </a:r>
            <a:r>
              <a:rPr lang="en-US" sz="1400" b="1" dirty="0"/>
              <a:t>Together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We excel by sharing, learning and working together with each other and our stakeholders. </a:t>
            </a:r>
            <a:br>
              <a:rPr lang="en-US" sz="1400" dirty="0"/>
            </a:b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b="1" dirty="0" smtClean="0"/>
              <a:t>Integrity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We are honest, respectful and reliable. We promote sustainable and ethical behavior.​</a:t>
            </a:r>
          </a:p>
          <a:p>
            <a:pPr>
              <a:spcBef>
                <a:spcPts val="0"/>
              </a:spcBef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08112"/>
            <a:ext cx="3367365" cy="336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04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January-March Interim Report</a:t>
            </a:r>
            <a:endParaRPr lang="en-US" sz="2000" dirty="0"/>
          </a:p>
          <a:p>
            <a:pPr lvl="1"/>
            <a:r>
              <a:rPr lang="en-US" dirty="0"/>
              <a:t>Vaisala will publish its January–March Interim Report on Tuesday, April 28</a:t>
            </a:r>
            <a:r>
              <a:rPr lang="en-US"/>
              <a:t>, </a:t>
            </a:r>
            <a:r>
              <a:rPr lang="en-US" smtClean="0"/>
              <a:t>2015 </a:t>
            </a:r>
            <a:r>
              <a:rPr lang="en-US" dirty="0"/>
              <a:t>at approximately 2:00 p.m. Finnish </a:t>
            </a:r>
            <a:r>
              <a:rPr lang="en-US" dirty="0" smtClean="0"/>
              <a:t>time</a:t>
            </a:r>
          </a:p>
          <a:p>
            <a:pPr lvl="1"/>
            <a:endParaRPr lang="en-US" dirty="0"/>
          </a:p>
          <a:p>
            <a:r>
              <a:rPr lang="en-US" dirty="0" smtClean="0"/>
              <a:t>www.vaisala.com/investors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91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4832350"/>
            <a:ext cx="323850" cy="119063"/>
          </a:xfrm>
        </p:spPr>
        <p:txBody>
          <a:bodyPr/>
          <a:lstStyle/>
          <a:p>
            <a:fld id="{20B0A570-0E46-4CE1-894D-18F5FB3BC96E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" y="195486"/>
            <a:ext cx="871296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84416" y="6150646"/>
            <a:ext cx="4174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www.vaisala.com/investors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6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Orders, Net Sales and Order Book </a:t>
            </a:r>
            <a:r>
              <a:rPr lang="fi-FI" sz="2000" dirty="0"/>
              <a:t>(MEUR)</a:t>
            </a:r>
            <a:r>
              <a:rPr lang="en-US" sz="20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78522542"/>
              </p:ext>
            </p:extLst>
          </p:nvPr>
        </p:nvGraphicFramePr>
        <p:xfrm>
          <a:off x="467544" y="987575"/>
          <a:ext cx="8151963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666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Sales by Business Area </a:t>
            </a:r>
            <a:r>
              <a:rPr lang="fi-FI" sz="2000" dirty="0"/>
              <a:t>(MEUR)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616789"/>
              </p:ext>
            </p:extLst>
          </p:nvPr>
        </p:nvGraphicFramePr>
        <p:xfrm>
          <a:off x="522287" y="938661"/>
          <a:ext cx="8099425" cy="3577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14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Sales by Business Type </a:t>
            </a:r>
            <a:r>
              <a:rPr lang="en-US" sz="1600" dirty="0"/>
              <a:t>(MEUR)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18800"/>
              </p:ext>
            </p:extLst>
          </p:nvPr>
        </p:nvGraphicFramePr>
        <p:xfrm>
          <a:off x="611560" y="987574"/>
          <a:ext cx="7821125" cy="331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690"/>
                <a:gridCol w="1267142"/>
                <a:gridCol w="1267142"/>
                <a:gridCol w="1113186"/>
                <a:gridCol w="955965"/>
              </a:tblGrid>
              <a:tr h="31114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10-12/2014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10-12/2013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/>
                </a:tc>
              </a:tr>
              <a:tr h="31114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28F"/>
                          </a:solidFill>
                        </a:rPr>
                        <a:t>Weather</a:t>
                      </a:r>
                      <a:endParaRPr lang="en-US" sz="1400" b="1" dirty="0">
                        <a:solidFill>
                          <a:srgbClr val="00728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73.3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62.4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219.6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200.0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4C4C4C"/>
                          </a:solidFill>
                        </a:rPr>
                        <a:t>  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30.3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27.4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92.1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97.3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4C4C4C"/>
                          </a:solidFill>
                        </a:rPr>
                        <a:t>   Delivery projects</a:t>
                      </a:r>
                      <a:endParaRPr lang="en-US" sz="14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29.8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24.3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83.8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70.0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4C4C4C"/>
                          </a:solidFill>
                        </a:rPr>
                        <a:t>   Services</a:t>
                      </a:r>
                      <a:endParaRPr lang="en-US" sz="14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13.3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10.7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43.7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32.7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2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28F"/>
                          </a:solidFill>
                        </a:rPr>
                        <a:t>Controlled Environment</a:t>
                      </a:r>
                      <a:endParaRPr lang="en-US" sz="1400" b="1" dirty="0">
                        <a:solidFill>
                          <a:srgbClr val="00728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22.3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18.0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80.2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73.2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4C4C4C"/>
                          </a:solidFill>
                        </a:rPr>
                        <a:t>   Products</a:t>
                      </a:r>
                      <a:endParaRPr lang="en-US" sz="14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19.8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15.5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70.7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64.2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2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4C4C4C"/>
                          </a:solidFill>
                        </a:rPr>
                        <a:t>   Services</a:t>
                      </a:r>
                      <a:endParaRPr lang="en-US" sz="1400" dirty="0">
                        <a:solidFill>
                          <a:srgbClr val="4C4C4C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9.4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9.0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3362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Sales, elimination and others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40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62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28F"/>
                          </a:solidFill>
                        </a:rPr>
                        <a:t>TOTAL VAISALA NET SALES</a:t>
                      </a:r>
                      <a:endParaRPr lang="en-US" sz="1400" b="1" dirty="0">
                        <a:solidFill>
                          <a:srgbClr val="00728F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95.7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80.5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299.7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273.2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19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6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71550"/>
            <a:ext cx="8136904" cy="3816424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37969"/>
              </p:ext>
            </p:extLst>
          </p:nvPr>
        </p:nvGraphicFramePr>
        <p:xfrm>
          <a:off x="422943" y="1131306"/>
          <a:ext cx="7533433" cy="3476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8155"/>
                <a:gridCol w="1256360"/>
                <a:gridCol w="2053137"/>
                <a:gridCol w="2475781"/>
              </a:tblGrid>
              <a:tr h="298529"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Americas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EMEA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APAC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529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Q4/2014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36.2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35.8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23.7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7591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Q4/2014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Q4/2013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+7%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+24%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+33%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121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Share of net sales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663"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8529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112.1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111.8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75.9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7591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+4%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+13%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+14%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121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Share of net sales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n-US" sz="16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038823" y="1471885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4C4C4C"/>
                </a:solidFill>
              </a:rPr>
              <a:t>MEUR</a:t>
            </a:r>
            <a:endParaRPr lang="en-US" sz="1400" b="1" dirty="0">
              <a:solidFill>
                <a:srgbClr val="4C4C4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44581" y="3200077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4C4C4C"/>
                </a:solidFill>
              </a:rPr>
              <a:t>MEUR</a:t>
            </a:r>
            <a:endParaRPr lang="en-US" sz="1400" b="1" dirty="0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Sales by Regions</a:t>
            </a:r>
          </a:p>
        </p:txBody>
      </p:sp>
    </p:spTree>
    <p:extLst>
      <p:ext uri="{BB962C8B-B14F-4D97-AF65-F5344CB8AC3E}">
        <p14:creationId xmlns:p14="http://schemas.microsoft.com/office/powerpoint/2010/main" val="153827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Exchange Rate Effect on</a:t>
            </a:r>
            <a:br>
              <a:rPr lang="en-US" dirty="0"/>
            </a:br>
            <a:r>
              <a:rPr lang="en-US" dirty="0"/>
              <a:t>Net Sales </a:t>
            </a:r>
            <a:r>
              <a:rPr lang="fi-FI" sz="2000" dirty="0"/>
              <a:t>(MEUR)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522000" y="1538550"/>
            <a:ext cx="8100000" cy="1033200"/>
          </a:xfrm>
        </p:spPr>
        <p:txBody>
          <a:bodyPr/>
          <a:lstStyle/>
          <a:p>
            <a:pPr marL="180975" lvl="1"/>
            <a:r>
              <a:rPr lang="en-US" dirty="0"/>
              <a:t>Foreign </a:t>
            </a:r>
            <a:r>
              <a:rPr lang="en-US" dirty="0" smtClean="0"/>
              <a:t>exchange rate effect mainly from USD/EUR</a:t>
            </a:r>
          </a:p>
          <a:p>
            <a:pPr marL="180975" lvl="1"/>
            <a:r>
              <a:rPr lang="en-US" dirty="0" smtClean="0"/>
              <a:t>Comparable </a:t>
            </a:r>
            <a:r>
              <a:rPr lang="en-US" dirty="0"/>
              <a:t>exchange </a:t>
            </a:r>
            <a:r>
              <a:rPr lang="en-US" dirty="0" smtClean="0"/>
              <a:t>rates: translation impact eliminated</a:t>
            </a:r>
          </a:p>
          <a:p>
            <a:pPr marL="180975" lvl="1"/>
            <a:endParaRPr lang="en-US" sz="17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68621"/>
              </p:ext>
            </p:extLst>
          </p:nvPr>
        </p:nvGraphicFramePr>
        <p:xfrm>
          <a:off x="642302" y="2523478"/>
          <a:ext cx="785939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831"/>
                <a:gridCol w="1239774"/>
                <a:gridCol w="1239774"/>
                <a:gridCol w="1686243"/>
                <a:gridCol w="1239774"/>
              </a:tblGrid>
              <a:tr h="27106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Q4/2014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Q4/2013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Q4/2014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460811"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rgbClr val="4C4C4C"/>
                          </a:solidFill>
                        </a:rPr>
                        <a:t>Reported</a:t>
                      </a:r>
                      <a:endParaRPr lang="en-US" sz="14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solidFill>
                            <a:srgbClr val="4C4C4C"/>
                          </a:solidFill>
                        </a:rPr>
                        <a:t>Reported</a:t>
                      </a:r>
                      <a:endParaRPr lang="en-US" sz="14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At comparable</a:t>
                      </a:r>
                    </a:p>
                    <a:p>
                      <a:pPr algn="r"/>
                      <a:r>
                        <a:rPr lang="en-US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exchange rates 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Currency effect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065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4C4C4C"/>
                          </a:solidFill>
                        </a:rPr>
                        <a:t>Weather</a:t>
                      </a:r>
                      <a:endParaRPr lang="en-US" sz="14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73.3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62.4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70.9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+2.4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71065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4C4C4C"/>
                          </a:solidFill>
                        </a:rPr>
                        <a:t>Controlled Environment</a:t>
                      </a:r>
                      <a:endParaRPr lang="en-US" sz="1400" b="0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22.3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18.0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21.6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400" b="0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+0.8</a:t>
                      </a:r>
                      <a:endParaRPr lang="en-US" sz="1400" b="0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06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4C4C4C"/>
                          </a:solidFill>
                        </a:rPr>
                        <a:t>Total</a:t>
                      </a:r>
                      <a:endParaRPr lang="en-US" sz="1400" b="1" dirty="0">
                        <a:solidFill>
                          <a:srgbClr val="4C4C4C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95.7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80.5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92.5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1" kern="1200" dirty="0" smtClean="0">
                          <a:solidFill>
                            <a:srgbClr val="4C4C4C"/>
                          </a:solidFill>
                          <a:latin typeface="+mn-lt"/>
                          <a:ea typeface="+mn-ea"/>
                          <a:cs typeface="+mn-cs"/>
                        </a:rPr>
                        <a:t>+3.2</a:t>
                      </a:r>
                      <a:endParaRPr lang="en-US" sz="1400" b="1" kern="1200" dirty="0">
                        <a:solidFill>
                          <a:srgbClr val="4C4C4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25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by Quarter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180466"/>
              </p:ext>
            </p:extLst>
          </p:nvPr>
        </p:nvGraphicFramePr>
        <p:xfrm>
          <a:off x="827584" y="987574"/>
          <a:ext cx="743633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231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by Quarter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2015-02-12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Financial Statements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A570-0E46-4CE1-894D-18F5FB3BC96E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87305"/>
              </p:ext>
            </p:extLst>
          </p:nvPr>
        </p:nvGraphicFramePr>
        <p:xfrm>
          <a:off x="449295" y="1131590"/>
          <a:ext cx="8371177" cy="259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977"/>
                <a:gridCol w="688150"/>
                <a:gridCol w="688150"/>
                <a:gridCol w="688150"/>
                <a:gridCol w="688150"/>
                <a:gridCol w="688150"/>
                <a:gridCol w="688150"/>
                <a:gridCol w="688150"/>
                <a:gridCol w="688150"/>
              </a:tblGrid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noProof="0" dirty="0" smtClean="0">
                          <a:effectLst/>
                        </a:rPr>
                        <a:t>EUR million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noProof="0" dirty="0" smtClean="0">
                          <a:effectLst/>
                        </a:rPr>
                        <a:t>Q1/13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noProof="0" dirty="0" smtClean="0">
                          <a:effectLst/>
                        </a:rPr>
                        <a:t>Q2/13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noProof="0" dirty="0" smtClean="0">
                          <a:effectLst/>
                        </a:rPr>
                        <a:t>Q3/13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noProof="0" dirty="0" smtClean="0">
                          <a:effectLst/>
                        </a:rPr>
                        <a:t>Q4/13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noProof="0" dirty="0" smtClean="0">
                          <a:effectLst/>
                        </a:rPr>
                        <a:t>Q1/14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noProof="0" dirty="0" smtClean="0">
                          <a:effectLst/>
                        </a:rPr>
                        <a:t>Q2/14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noProof="0" dirty="0" smtClean="0">
                          <a:effectLst/>
                        </a:rPr>
                        <a:t>Q3/14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noProof="0" dirty="0" smtClean="0">
                          <a:effectLst/>
                        </a:rPr>
                        <a:t>Q4/14</a:t>
                      </a:r>
                      <a:endParaRPr lang="en-US" sz="1200" b="1" i="0" u="none" strike="noStrike" noProof="0" dirty="0">
                        <a:solidFill>
                          <a:srgbClr val="4C4C4C"/>
                        </a:solidFill>
                        <a:effectLst/>
                        <a:latin typeface="Arial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sales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65.6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65.2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61.9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80.5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57.5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68.7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77.9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95.7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Costs of sales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33.6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31.9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41.3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29.8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34.5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36.8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45.5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Gross profit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39.2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27.6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34.2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50.2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Gross margin 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Sales, marketing and </a:t>
                      </a:r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administrative </a:t>
                      </a:r>
                      <a:r>
                        <a:rPr lang="en-US" sz="1200" u="none" strike="noStrike" kern="1200" noProof="0" dirty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costs</a:t>
                      </a: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20.8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22.5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20.8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and development costs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operating income and expense</a:t>
                      </a: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-4.3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Operating result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-3.2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12.6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14.9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Operating result 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kern="1200" noProof="0" dirty="0" smtClean="0">
                          <a:solidFill>
                            <a:srgbClr val="4C4C4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en-US" sz="1200" u="none" strike="noStrike" kern="1200" noProof="0" dirty="0">
                        <a:solidFill>
                          <a:srgbClr val="4C4C4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1" marR="9001" marT="900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487436"/>
      </p:ext>
    </p:extLst>
  </p:cSld>
  <p:clrMapOvr>
    <a:masterClrMapping/>
  </p:clrMapOvr>
</p:sld>
</file>

<file path=ppt/theme/theme1.xml><?xml version="1.0" encoding="utf-8"?>
<a:theme xmlns:a="http://schemas.openxmlformats.org/drawingml/2006/main" name="Vaisala 16_9 wide">
  <a:themeElements>
    <a:clrScheme name="New Vaisala">
      <a:dk1>
        <a:srgbClr val="000000"/>
      </a:dk1>
      <a:lt1>
        <a:srgbClr val="FFFFFF"/>
      </a:lt1>
      <a:dk2>
        <a:srgbClr val="0099B5"/>
      </a:dk2>
      <a:lt2>
        <a:srgbClr val="7D7D7D"/>
      </a:lt2>
      <a:accent1>
        <a:srgbClr val="00728F"/>
      </a:accent1>
      <a:accent2>
        <a:srgbClr val="D15B05"/>
      </a:accent2>
      <a:accent3>
        <a:srgbClr val="009AC8"/>
      </a:accent3>
      <a:accent4>
        <a:srgbClr val="006600"/>
      </a:accent4>
      <a:accent5>
        <a:srgbClr val="AABCC6"/>
      </a:accent5>
      <a:accent6>
        <a:srgbClr val="FFDE6C"/>
      </a:accent6>
      <a:hlink>
        <a:srgbClr val="D15B05"/>
      </a:hlink>
      <a:folHlink>
        <a:srgbClr val="FFDE6C"/>
      </a:folHlink>
    </a:clrScheme>
    <a:fontScheme name="Vaisa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aisala">
    <a:dk1>
      <a:srgbClr val="000000"/>
    </a:dk1>
    <a:lt1>
      <a:srgbClr val="FFFFFF"/>
    </a:lt1>
    <a:dk2>
      <a:srgbClr val="0099B5"/>
    </a:dk2>
    <a:lt2>
      <a:srgbClr val="7D7D7D"/>
    </a:lt2>
    <a:accent1>
      <a:srgbClr val="00728F"/>
    </a:accent1>
    <a:accent2>
      <a:srgbClr val="D15B05"/>
    </a:accent2>
    <a:accent3>
      <a:srgbClr val="009AC8"/>
    </a:accent3>
    <a:accent4>
      <a:srgbClr val="000000"/>
    </a:accent4>
    <a:accent5>
      <a:srgbClr val="AABCC6"/>
    </a:accent5>
    <a:accent6>
      <a:srgbClr val="FFDE6C"/>
    </a:accent6>
    <a:hlink>
      <a:srgbClr val="D15B05"/>
    </a:hlink>
    <a:folHlink>
      <a:srgbClr val="FFDE6C"/>
    </a:folHlink>
  </a:clrScheme>
  <a:fontScheme name="Vaisal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AISALA 1">
    <a:dk1>
      <a:srgbClr val="000000"/>
    </a:dk1>
    <a:lt1>
      <a:srgbClr val="FFFFFF"/>
    </a:lt1>
    <a:dk2>
      <a:srgbClr val="0099B5"/>
    </a:dk2>
    <a:lt2>
      <a:srgbClr val="7D7D7D"/>
    </a:lt2>
    <a:accent1>
      <a:srgbClr val="00728F"/>
    </a:accent1>
    <a:accent2>
      <a:srgbClr val="009AC8"/>
    </a:accent2>
    <a:accent3>
      <a:srgbClr val="FFFFFF"/>
    </a:accent3>
    <a:accent4>
      <a:srgbClr val="000000"/>
    </a:accent4>
    <a:accent5>
      <a:srgbClr val="AABCC6"/>
    </a:accent5>
    <a:accent6>
      <a:srgbClr val="008BB5"/>
    </a:accent6>
    <a:hlink>
      <a:srgbClr val="D15B05"/>
    </a:hlink>
    <a:folHlink>
      <a:srgbClr val="FFDE6C"/>
    </a:folHlink>
  </a:clrScheme>
  <a:fontScheme name="VAISAL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8C2B8B3643DA4CA56C3312A63DDE12" ma:contentTypeVersion="0" ma:contentTypeDescription="Create a new document." ma:contentTypeScope="" ma:versionID="e4aef7609463c4d184ec805e15d4db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3F6003-35B5-4D85-8DEB-CBDDA981F017}"/>
</file>

<file path=customXml/itemProps2.xml><?xml version="1.0" encoding="utf-8"?>
<ds:datastoreItem xmlns:ds="http://schemas.openxmlformats.org/officeDocument/2006/customXml" ds:itemID="{13831E6F-C011-4083-8F8C-B935DA703A76}"/>
</file>

<file path=customXml/itemProps3.xml><?xml version="1.0" encoding="utf-8"?>
<ds:datastoreItem xmlns:ds="http://schemas.openxmlformats.org/officeDocument/2006/customXml" ds:itemID="{87F8161F-82E8-4D23-9024-52A69B91E538}"/>
</file>

<file path=docProps/app.xml><?xml version="1.0" encoding="utf-8"?>
<Properties xmlns="http://schemas.openxmlformats.org/officeDocument/2006/extended-properties" xmlns:vt="http://schemas.openxmlformats.org/officeDocument/2006/docPropsVTypes">
  <Template>Vaisala 16_9 wide</Template>
  <TotalTime>490</TotalTime>
  <Words>1501</Words>
  <Application>Microsoft Office PowerPoint</Application>
  <PresentationFormat>On-screen Show (16:9)</PresentationFormat>
  <Paragraphs>476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Vaisala 16_9 wide</vt:lpstr>
      <vt:lpstr>Worksheet</vt:lpstr>
      <vt:lpstr>Interim Report January–December 2014</vt:lpstr>
      <vt:lpstr>Overview of Q4/2014</vt:lpstr>
      <vt:lpstr>Orders, Net Sales and Order Book (MEUR) </vt:lpstr>
      <vt:lpstr>Net Sales by Business Area (MEUR)</vt:lpstr>
      <vt:lpstr>Net Sales by Business Type (MEUR)</vt:lpstr>
      <vt:lpstr>Net Sales by Regions</vt:lpstr>
      <vt:lpstr>Foreign Exchange Rate Effect on Net Sales (MEUR)</vt:lpstr>
      <vt:lpstr>Performance by Quarter</vt:lpstr>
      <vt:lpstr>Performance by Quarter</vt:lpstr>
      <vt:lpstr>Weather in Q4/2014</vt:lpstr>
      <vt:lpstr>Controlled Environment in Q4/2014</vt:lpstr>
      <vt:lpstr>R&amp;D Costs</vt:lpstr>
      <vt:lpstr>Overview 1-12/2014</vt:lpstr>
      <vt:lpstr>Overview of 1–12/2014</vt:lpstr>
      <vt:lpstr>Foreign Exchange Rate Effect on Net Sales (MEUR)</vt:lpstr>
      <vt:lpstr>Weather in 1-12/2014</vt:lpstr>
      <vt:lpstr>Controlled Environment in 1-12/2014</vt:lpstr>
      <vt:lpstr>Key Ratios in 2014</vt:lpstr>
      <vt:lpstr>Market and Business Outlook</vt:lpstr>
      <vt:lpstr>Market Outlook 2015</vt:lpstr>
      <vt:lpstr>Business Outlook 2015</vt:lpstr>
      <vt:lpstr>Restructuring for Growth</vt:lpstr>
      <vt:lpstr>Key Objectives for Planned Changes </vt:lpstr>
      <vt:lpstr>Planned Vaisala Structure</vt:lpstr>
      <vt:lpstr>Vaisala Values</vt:lpstr>
      <vt:lpstr>Next Report</vt:lpstr>
      <vt:lpstr> </vt:lpstr>
    </vt:vector>
  </TitlesOfParts>
  <Company>Vaisala Oyj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Mikkonen Maarit</dc:creator>
  <cp:lastModifiedBy>Mikkonen Maarit </cp:lastModifiedBy>
  <cp:revision>79</cp:revision>
  <dcterms:created xsi:type="dcterms:W3CDTF">2014-12-10T10:54:29Z</dcterms:created>
  <dcterms:modified xsi:type="dcterms:W3CDTF">2015-02-12T11:58:37Z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0x010100D38C2B8B3643DA4CA56C3312A63DDE12</vt:lpwstr>
  </property>
</Properties>
</file>